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292" r:id="rId4"/>
    <p:sldId id="257" r:id="rId5"/>
    <p:sldId id="276" r:id="rId6"/>
    <p:sldId id="259" r:id="rId7"/>
    <p:sldId id="293" r:id="rId8"/>
    <p:sldId id="258" r:id="rId9"/>
    <p:sldId id="277" r:id="rId10"/>
    <p:sldId id="265" r:id="rId11"/>
    <p:sldId id="260" r:id="rId12"/>
    <p:sldId id="261" r:id="rId13"/>
    <p:sldId id="262" r:id="rId14"/>
    <p:sldId id="263" r:id="rId15"/>
    <p:sldId id="264" r:id="rId16"/>
    <p:sldId id="266" r:id="rId17"/>
    <p:sldId id="278" r:id="rId18"/>
    <p:sldId id="279" r:id="rId19"/>
    <p:sldId id="267" r:id="rId20"/>
    <p:sldId id="268" r:id="rId21"/>
    <p:sldId id="282" r:id="rId22"/>
    <p:sldId id="270" r:id="rId23"/>
    <p:sldId id="283" r:id="rId24"/>
    <p:sldId id="287" r:id="rId25"/>
    <p:sldId id="285" r:id="rId26"/>
    <p:sldId id="273" r:id="rId27"/>
    <p:sldId id="2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7CE50-C43F-410E-BFC4-BB12D6E56AA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A5DDB6-23EF-4B55-ACB2-7F4B5C27E5C8}">
      <dgm:prSet/>
      <dgm:spPr/>
      <dgm:t>
        <a:bodyPr/>
        <a:lstStyle/>
        <a:p>
          <a:r>
            <a:rPr lang="en-GB"/>
            <a:t>87.5 positive employment offers</a:t>
          </a:r>
          <a:endParaRPr lang="en-US"/>
        </a:p>
      </dgm:t>
    </dgm:pt>
    <dgm:pt modelId="{223DF553-2011-402B-90F0-06EF8AF55B24}" type="parTrans" cxnId="{A6067697-913C-41CC-AE31-06A18EBC80A5}">
      <dgm:prSet/>
      <dgm:spPr/>
      <dgm:t>
        <a:bodyPr/>
        <a:lstStyle/>
        <a:p>
          <a:endParaRPr lang="en-US"/>
        </a:p>
      </dgm:t>
    </dgm:pt>
    <dgm:pt modelId="{3F9155A8-C9FE-4BC7-97B9-2BABAE0D4565}" type="sibTrans" cxnId="{A6067697-913C-41CC-AE31-06A18EBC80A5}">
      <dgm:prSet/>
      <dgm:spPr/>
      <dgm:t>
        <a:bodyPr/>
        <a:lstStyle/>
        <a:p>
          <a:endParaRPr lang="en-US"/>
        </a:p>
      </dgm:t>
    </dgm:pt>
    <dgm:pt modelId="{3AE697EA-50D5-404B-88B8-EE5276C1487F}">
      <dgm:prSet/>
      <dgm:spPr/>
      <dgm:t>
        <a:bodyPr/>
        <a:lstStyle/>
        <a:p>
          <a:r>
            <a:rPr lang="en-GB"/>
            <a:t>2.5% were not offered employment</a:t>
          </a:r>
          <a:endParaRPr lang="en-US"/>
        </a:p>
      </dgm:t>
    </dgm:pt>
    <dgm:pt modelId="{82BC3D90-D810-4E44-A510-DF108F37416C}" type="parTrans" cxnId="{95D10320-84B1-4594-94E1-2BCF5B4A8FF2}">
      <dgm:prSet/>
      <dgm:spPr/>
      <dgm:t>
        <a:bodyPr/>
        <a:lstStyle/>
        <a:p>
          <a:endParaRPr lang="en-US"/>
        </a:p>
      </dgm:t>
    </dgm:pt>
    <dgm:pt modelId="{E3A2B09A-2044-4611-B69B-0037379F00CD}" type="sibTrans" cxnId="{95D10320-84B1-4594-94E1-2BCF5B4A8FF2}">
      <dgm:prSet/>
      <dgm:spPr/>
      <dgm:t>
        <a:bodyPr/>
        <a:lstStyle/>
        <a:p>
          <a:endParaRPr lang="en-US"/>
        </a:p>
      </dgm:t>
    </dgm:pt>
    <dgm:pt modelId="{5EBBF6A8-7C27-4982-BE5E-370568A951F5}">
      <dgm:prSet/>
      <dgm:spPr/>
      <dgm:t>
        <a:bodyPr/>
        <a:lstStyle/>
        <a:p>
          <a:r>
            <a:rPr lang="en-GB" dirty="0"/>
            <a:t>10% decided a role in care wasn’t for them</a:t>
          </a:r>
          <a:endParaRPr lang="en-US" dirty="0"/>
        </a:p>
      </dgm:t>
    </dgm:pt>
    <dgm:pt modelId="{1D9EE449-4F63-4FA8-9B2E-C756DE4607E3}" type="parTrans" cxnId="{B9B754DC-3BCE-4282-B95F-01D744E6E253}">
      <dgm:prSet/>
      <dgm:spPr/>
      <dgm:t>
        <a:bodyPr/>
        <a:lstStyle/>
        <a:p>
          <a:endParaRPr lang="en-US"/>
        </a:p>
      </dgm:t>
    </dgm:pt>
    <dgm:pt modelId="{C2E897D0-3476-430D-9A7B-2B509DB05D80}" type="sibTrans" cxnId="{B9B754DC-3BCE-4282-B95F-01D744E6E253}">
      <dgm:prSet/>
      <dgm:spPr/>
      <dgm:t>
        <a:bodyPr/>
        <a:lstStyle/>
        <a:p>
          <a:endParaRPr lang="en-US"/>
        </a:p>
      </dgm:t>
    </dgm:pt>
    <dgm:pt modelId="{0BDF9543-19B8-4578-B6E9-56C0FEE39607}">
      <dgm:prSet/>
      <dgm:spPr/>
      <dgm:t>
        <a:bodyPr/>
        <a:lstStyle/>
        <a:p>
          <a:r>
            <a:rPr lang="en-GB" dirty="0"/>
            <a:t>Programme 5 - 9 Live placements currently taking place across GM this week</a:t>
          </a:r>
          <a:endParaRPr lang="en-US" dirty="0"/>
        </a:p>
      </dgm:t>
    </dgm:pt>
    <dgm:pt modelId="{76BE71A9-5399-4480-A528-7C323738E401}" type="parTrans" cxnId="{7ACA2474-B88C-4777-9DF6-E8DB6ED7ABEF}">
      <dgm:prSet/>
      <dgm:spPr/>
      <dgm:t>
        <a:bodyPr/>
        <a:lstStyle/>
        <a:p>
          <a:endParaRPr lang="en-US"/>
        </a:p>
      </dgm:t>
    </dgm:pt>
    <dgm:pt modelId="{1A99C965-8250-4521-A489-6D8C52862795}" type="sibTrans" cxnId="{7ACA2474-B88C-4777-9DF6-E8DB6ED7ABEF}">
      <dgm:prSet/>
      <dgm:spPr/>
      <dgm:t>
        <a:bodyPr/>
        <a:lstStyle/>
        <a:p>
          <a:endParaRPr lang="en-US"/>
        </a:p>
      </dgm:t>
    </dgm:pt>
    <dgm:pt modelId="{E6DA6CEA-D57A-456A-ACC0-71443DEA7D7E}">
      <dgm:prSet/>
      <dgm:spPr/>
      <dgm:t>
        <a:bodyPr/>
        <a:lstStyle/>
        <a:p>
          <a:r>
            <a:rPr lang="en-GB" dirty="0"/>
            <a:t>Programme 6 - 30 Potential applicants enrolled this week onto the training programme </a:t>
          </a:r>
          <a:endParaRPr lang="en-US" dirty="0"/>
        </a:p>
      </dgm:t>
    </dgm:pt>
    <dgm:pt modelId="{C9BC3D66-545B-40AF-8E3A-6EA0513A1770}" type="parTrans" cxnId="{64BDC09B-DBB3-463D-B28D-CE3D450FA1F9}">
      <dgm:prSet/>
      <dgm:spPr/>
      <dgm:t>
        <a:bodyPr/>
        <a:lstStyle/>
        <a:p>
          <a:endParaRPr lang="en-US"/>
        </a:p>
      </dgm:t>
    </dgm:pt>
    <dgm:pt modelId="{E735A146-7FB3-435C-BAB2-1C1FBF78DEE8}" type="sibTrans" cxnId="{64BDC09B-DBB3-463D-B28D-CE3D450FA1F9}">
      <dgm:prSet/>
      <dgm:spPr/>
      <dgm:t>
        <a:bodyPr/>
        <a:lstStyle/>
        <a:p>
          <a:endParaRPr lang="en-US"/>
        </a:p>
      </dgm:t>
    </dgm:pt>
    <dgm:pt modelId="{9337D897-9A8D-40F5-99F2-AD80EEA747C4}" type="pres">
      <dgm:prSet presAssocID="{E727CE50-C43F-410E-BFC4-BB12D6E56AA2}" presName="vert0" presStyleCnt="0">
        <dgm:presLayoutVars>
          <dgm:dir/>
          <dgm:animOne val="branch"/>
          <dgm:animLvl val="lvl"/>
        </dgm:presLayoutVars>
      </dgm:prSet>
      <dgm:spPr/>
    </dgm:pt>
    <dgm:pt modelId="{2E4F950E-5124-4CF9-8196-AB28D0FA1D7A}" type="pres">
      <dgm:prSet presAssocID="{8CA5DDB6-23EF-4B55-ACB2-7F4B5C27E5C8}" presName="thickLine" presStyleLbl="alignNode1" presStyleIdx="0" presStyleCnt="5"/>
      <dgm:spPr/>
    </dgm:pt>
    <dgm:pt modelId="{A2F00D89-AA3D-4F4E-A3A2-90AF12169242}" type="pres">
      <dgm:prSet presAssocID="{8CA5DDB6-23EF-4B55-ACB2-7F4B5C27E5C8}" presName="horz1" presStyleCnt="0"/>
      <dgm:spPr/>
    </dgm:pt>
    <dgm:pt modelId="{52B4D544-0DEA-4CFC-9438-97705FC5CD42}" type="pres">
      <dgm:prSet presAssocID="{8CA5DDB6-23EF-4B55-ACB2-7F4B5C27E5C8}" presName="tx1" presStyleLbl="revTx" presStyleIdx="0" presStyleCnt="5"/>
      <dgm:spPr/>
    </dgm:pt>
    <dgm:pt modelId="{FA3259B8-A79D-4E78-BA24-09046CF16FCE}" type="pres">
      <dgm:prSet presAssocID="{8CA5DDB6-23EF-4B55-ACB2-7F4B5C27E5C8}" presName="vert1" presStyleCnt="0"/>
      <dgm:spPr/>
    </dgm:pt>
    <dgm:pt modelId="{CA487F7D-F3B5-4A09-803A-7B1B8FF5DC3B}" type="pres">
      <dgm:prSet presAssocID="{3AE697EA-50D5-404B-88B8-EE5276C1487F}" presName="thickLine" presStyleLbl="alignNode1" presStyleIdx="1" presStyleCnt="5"/>
      <dgm:spPr/>
    </dgm:pt>
    <dgm:pt modelId="{B30D08A0-6E69-4E72-ABE3-41ACD9EF90BE}" type="pres">
      <dgm:prSet presAssocID="{3AE697EA-50D5-404B-88B8-EE5276C1487F}" presName="horz1" presStyleCnt="0"/>
      <dgm:spPr/>
    </dgm:pt>
    <dgm:pt modelId="{0CF6F377-185C-4D27-B086-B91E7F2ACB70}" type="pres">
      <dgm:prSet presAssocID="{3AE697EA-50D5-404B-88B8-EE5276C1487F}" presName="tx1" presStyleLbl="revTx" presStyleIdx="1" presStyleCnt="5"/>
      <dgm:spPr/>
    </dgm:pt>
    <dgm:pt modelId="{399D56E7-5DA4-4234-9DAB-066DB4129116}" type="pres">
      <dgm:prSet presAssocID="{3AE697EA-50D5-404B-88B8-EE5276C1487F}" presName="vert1" presStyleCnt="0"/>
      <dgm:spPr/>
    </dgm:pt>
    <dgm:pt modelId="{E9325D39-40C1-41B6-8715-DC6B66790903}" type="pres">
      <dgm:prSet presAssocID="{5EBBF6A8-7C27-4982-BE5E-370568A951F5}" presName="thickLine" presStyleLbl="alignNode1" presStyleIdx="2" presStyleCnt="5"/>
      <dgm:spPr/>
    </dgm:pt>
    <dgm:pt modelId="{C1CEF4B4-4070-4873-82EE-BE8706B2396E}" type="pres">
      <dgm:prSet presAssocID="{5EBBF6A8-7C27-4982-BE5E-370568A951F5}" presName="horz1" presStyleCnt="0"/>
      <dgm:spPr/>
    </dgm:pt>
    <dgm:pt modelId="{B16BD890-9BFA-404C-A4EA-314398568AF2}" type="pres">
      <dgm:prSet presAssocID="{5EBBF6A8-7C27-4982-BE5E-370568A951F5}" presName="tx1" presStyleLbl="revTx" presStyleIdx="2" presStyleCnt="5"/>
      <dgm:spPr/>
    </dgm:pt>
    <dgm:pt modelId="{6D3E69DE-F1E7-424B-8186-2877C4DF4038}" type="pres">
      <dgm:prSet presAssocID="{5EBBF6A8-7C27-4982-BE5E-370568A951F5}" presName="vert1" presStyleCnt="0"/>
      <dgm:spPr/>
    </dgm:pt>
    <dgm:pt modelId="{B18F9D84-B955-461D-8A43-A63376187420}" type="pres">
      <dgm:prSet presAssocID="{0BDF9543-19B8-4578-B6E9-56C0FEE39607}" presName="thickLine" presStyleLbl="alignNode1" presStyleIdx="3" presStyleCnt="5"/>
      <dgm:spPr/>
    </dgm:pt>
    <dgm:pt modelId="{61BFD6F1-C50D-4FEB-A1B0-1B806320112A}" type="pres">
      <dgm:prSet presAssocID="{0BDF9543-19B8-4578-B6E9-56C0FEE39607}" presName="horz1" presStyleCnt="0"/>
      <dgm:spPr/>
    </dgm:pt>
    <dgm:pt modelId="{EDCA9820-B2AE-4B21-80F0-D8956CB0F576}" type="pres">
      <dgm:prSet presAssocID="{0BDF9543-19B8-4578-B6E9-56C0FEE39607}" presName="tx1" presStyleLbl="revTx" presStyleIdx="3" presStyleCnt="5"/>
      <dgm:spPr/>
    </dgm:pt>
    <dgm:pt modelId="{9D3D07A6-39A4-42DA-B057-1E2274E776A1}" type="pres">
      <dgm:prSet presAssocID="{0BDF9543-19B8-4578-B6E9-56C0FEE39607}" presName="vert1" presStyleCnt="0"/>
      <dgm:spPr/>
    </dgm:pt>
    <dgm:pt modelId="{4D952BDE-A04B-4668-86A6-669404D28C7A}" type="pres">
      <dgm:prSet presAssocID="{E6DA6CEA-D57A-456A-ACC0-71443DEA7D7E}" presName="thickLine" presStyleLbl="alignNode1" presStyleIdx="4" presStyleCnt="5"/>
      <dgm:spPr/>
    </dgm:pt>
    <dgm:pt modelId="{7CDA70B4-D779-4262-918D-94BE102C948B}" type="pres">
      <dgm:prSet presAssocID="{E6DA6CEA-D57A-456A-ACC0-71443DEA7D7E}" presName="horz1" presStyleCnt="0"/>
      <dgm:spPr/>
    </dgm:pt>
    <dgm:pt modelId="{7E23F651-D9A4-4A2B-A235-BFEF119C2084}" type="pres">
      <dgm:prSet presAssocID="{E6DA6CEA-D57A-456A-ACC0-71443DEA7D7E}" presName="tx1" presStyleLbl="revTx" presStyleIdx="4" presStyleCnt="5"/>
      <dgm:spPr/>
    </dgm:pt>
    <dgm:pt modelId="{4B7D6D8C-2DFE-4697-A899-872733BBC92C}" type="pres">
      <dgm:prSet presAssocID="{E6DA6CEA-D57A-456A-ACC0-71443DEA7D7E}" presName="vert1" presStyleCnt="0"/>
      <dgm:spPr/>
    </dgm:pt>
  </dgm:ptLst>
  <dgm:cxnLst>
    <dgm:cxn modelId="{E2CC8616-281A-430B-B7F7-89A99A66C102}" type="presOf" srcId="{3AE697EA-50D5-404B-88B8-EE5276C1487F}" destId="{0CF6F377-185C-4D27-B086-B91E7F2ACB70}" srcOrd="0" destOrd="0" presId="urn:microsoft.com/office/officeart/2008/layout/LinedList"/>
    <dgm:cxn modelId="{95D10320-84B1-4594-94E1-2BCF5B4A8FF2}" srcId="{E727CE50-C43F-410E-BFC4-BB12D6E56AA2}" destId="{3AE697EA-50D5-404B-88B8-EE5276C1487F}" srcOrd="1" destOrd="0" parTransId="{82BC3D90-D810-4E44-A510-DF108F37416C}" sibTransId="{E3A2B09A-2044-4611-B69B-0037379F00CD}"/>
    <dgm:cxn modelId="{7ACA2474-B88C-4777-9DF6-E8DB6ED7ABEF}" srcId="{E727CE50-C43F-410E-BFC4-BB12D6E56AA2}" destId="{0BDF9543-19B8-4578-B6E9-56C0FEE39607}" srcOrd="3" destOrd="0" parTransId="{76BE71A9-5399-4480-A528-7C323738E401}" sibTransId="{1A99C965-8250-4521-A489-6D8C52862795}"/>
    <dgm:cxn modelId="{A6067697-913C-41CC-AE31-06A18EBC80A5}" srcId="{E727CE50-C43F-410E-BFC4-BB12D6E56AA2}" destId="{8CA5DDB6-23EF-4B55-ACB2-7F4B5C27E5C8}" srcOrd="0" destOrd="0" parTransId="{223DF553-2011-402B-90F0-06EF8AF55B24}" sibTransId="{3F9155A8-C9FE-4BC7-97B9-2BABAE0D4565}"/>
    <dgm:cxn modelId="{64BDC09B-DBB3-463D-B28D-CE3D450FA1F9}" srcId="{E727CE50-C43F-410E-BFC4-BB12D6E56AA2}" destId="{E6DA6CEA-D57A-456A-ACC0-71443DEA7D7E}" srcOrd="4" destOrd="0" parTransId="{C9BC3D66-545B-40AF-8E3A-6EA0513A1770}" sibTransId="{E735A146-7FB3-435C-BAB2-1C1FBF78DEE8}"/>
    <dgm:cxn modelId="{8266FFBD-0C6A-4536-829E-AA001F1F02B9}" type="presOf" srcId="{E727CE50-C43F-410E-BFC4-BB12D6E56AA2}" destId="{9337D897-9A8D-40F5-99F2-AD80EEA747C4}" srcOrd="0" destOrd="0" presId="urn:microsoft.com/office/officeart/2008/layout/LinedList"/>
    <dgm:cxn modelId="{0E0A8BC0-53B0-43BE-B4EC-8CF82CA8B6C4}" type="presOf" srcId="{8CA5DDB6-23EF-4B55-ACB2-7F4B5C27E5C8}" destId="{52B4D544-0DEA-4CFC-9438-97705FC5CD42}" srcOrd="0" destOrd="0" presId="urn:microsoft.com/office/officeart/2008/layout/LinedList"/>
    <dgm:cxn modelId="{36D45EDA-3A0A-46F2-BA54-EDF7F33FE827}" type="presOf" srcId="{5EBBF6A8-7C27-4982-BE5E-370568A951F5}" destId="{B16BD890-9BFA-404C-A4EA-314398568AF2}" srcOrd="0" destOrd="0" presId="urn:microsoft.com/office/officeart/2008/layout/LinedList"/>
    <dgm:cxn modelId="{B9B754DC-3BCE-4282-B95F-01D744E6E253}" srcId="{E727CE50-C43F-410E-BFC4-BB12D6E56AA2}" destId="{5EBBF6A8-7C27-4982-BE5E-370568A951F5}" srcOrd="2" destOrd="0" parTransId="{1D9EE449-4F63-4FA8-9B2E-C756DE4607E3}" sibTransId="{C2E897D0-3476-430D-9A7B-2B509DB05D80}"/>
    <dgm:cxn modelId="{7D8320F3-1865-494A-95C2-F023C39E4F3D}" type="presOf" srcId="{E6DA6CEA-D57A-456A-ACC0-71443DEA7D7E}" destId="{7E23F651-D9A4-4A2B-A235-BFEF119C2084}" srcOrd="0" destOrd="0" presId="urn:microsoft.com/office/officeart/2008/layout/LinedList"/>
    <dgm:cxn modelId="{FE6447F7-05B5-46D0-A4C2-AA916F6B6302}" type="presOf" srcId="{0BDF9543-19B8-4578-B6E9-56C0FEE39607}" destId="{EDCA9820-B2AE-4B21-80F0-D8956CB0F576}" srcOrd="0" destOrd="0" presId="urn:microsoft.com/office/officeart/2008/layout/LinedList"/>
    <dgm:cxn modelId="{5BF53070-A587-4D94-8FDC-AF8CEC14A42F}" type="presParOf" srcId="{9337D897-9A8D-40F5-99F2-AD80EEA747C4}" destId="{2E4F950E-5124-4CF9-8196-AB28D0FA1D7A}" srcOrd="0" destOrd="0" presId="urn:microsoft.com/office/officeart/2008/layout/LinedList"/>
    <dgm:cxn modelId="{AB6137EF-39BA-4D14-9F68-3EEACE965A0F}" type="presParOf" srcId="{9337D897-9A8D-40F5-99F2-AD80EEA747C4}" destId="{A2F00D89-AA3D-4F4E-A3A2-90AF12169242}" srcOrd="1" destOrd="0" presId="urn:microsoft.com/office/officeart/2008/layout/LinedList"/>
    <dgm:cxn modelId="{BA6CA2AA-6CCC-402D-9C51-E3789C5C0BF2}" type="presParOf" srcId="{A2F00D89-AA3D-4F4E-A3A2-90AF12169242}" destId="{52B4D544-0DEA-4CFC-9438-97705FC5CD42}" srcOrd="0" destOrd="0" presId="urn:microsoft.com/office/officeart/2008/layout/LinedList"/>
    <dgm:cxn modelId="{FD406694-450F-4438-B885-D52974A0541F}" type="presParOf" srcId="{A2F00D89-AA3D-4F4E-A3A2-90AF12169242}" destId="{FA3259B8-A79D-4E78-BA24-09046CF16FCE}" srcOrd="1" destOrd="0" presId="urn:microsoft.com/office/officeart/2008/layout/LinedList"/>
    <dgm:cxn modelId="{069CCA49-2F8F-4CFA-8541-75A7F0709980}" type="presParOf" srcId="{9337D897-9A8D-40F5-99F2-AD80EEA747C4}" destId="{CA487F7D-F3B5-4A09-803A-7B1B8FF5DC3B}" srcOrd="2" destOrd="0" presId="urn:microsoft.com/office/officeart/2008/layout/LinedList"/>
    <dgm:cxn modelId="{3FCE0307-8808-4092-810D-FDED08D5D163}" type="presParOf" srcId="{9337D897-9A8D-40F5-99F2-AD80EEA747C4}" destId="{B30D08A0-6E69-4E72-ABE3-41ACD9EF90BE}" srcOrd="3" destOrd="0" presId="urn:microsoft.com/office/officeart/2008/layout/LinedList"/>
    <dgm:cxn modelId="{6F5640E4-9D90-4948-B85B-2E427AED0000}" type="presParOf" srcId="{B30D08A0-6E69-4E72-ABE3-41ACD9EF90BE}" destId="{0CF6F377-185C-4D27-B086-B91E7F2ACB70}" srcOrd="0" destOrd="0" presId="urn:microsoft.com/office/officeart/2008/layout/LinedList"/>
    <dgm:cxn modelId="{1B499F71-F17E-4BAE-A96F-8A8A9455D6C0}" type="presParOf" srcId="{B30D08A0-6E69-4E72-ABE3-41ACD9EF90BE}" destId="{399D56E7-5DA4-4234-9DAB-066DB4129116}" srcOrd="1" destOrd="0" presId="urn:microsoft.com/office/officeart/2008/layout/LinedList"/>
    <dgm:cxn modelId="{A4A15D6B-5FE1-4CDD-91E3-E856F141E4FC}" type="presParOf" srcId="{9337D897-9A8D-40F5-99F2-AD80EEA747C4}" destId="{E9325D39-40C1-41B6-8715-DC6B66790903}" srcOrd="4" destOrd="0" presId="urn:microsoft.com/office/officeart/2008/layout/LinedList"/>
    <dgm:cxn modelId="{3B50F127-7426-423D-8887-EE2BDFF16A12}" type="presParOf" srcId="{9337D897-9A8D-40F5-99F2-AD80EEA747C4}" destId="{C1CEF4B4-4070-4873-82EE-BE8706B2396E}" srcOrd="5" destOrd="0" presId="urn:microsoft.com/office/officeart/2008/layout/LinedList"/>
    <dgm:cxn modelId="{7D64E50C-8E4D-4643-84AF-A592E9085532}" type="presParOf" srcId="{C1CEF4B4-4070-4873-82EE-BE8706B2396E}" destId="{B16BD890-9BFA-404C-A4EA-314398568AF2}" srcOrd="0" destOrd="0" presId="urn:microsoft.com/office/officeart/2008/layout/LinedList"/>
    <dgm:cxn modelId="{16CD86C3-865E-4F45-99DD-A0D0E75B075F}" type="presParOf" srcId="{C1CEF4B4-4070-4873-82EE-BE8706B2396E}" destId="{6D3E69DE-F1E7-424B-8186-2877C4DF4038}" srcOrd="1" destOrd="0" presId="urn:microsoft.com/office/officeart/2008/layout/LinedList"/>
    <dgm:cxn modelId="{4A82C369-1972-4948-9A25-F5D1C9F22D24}" type="presParOf" srcId="{9337D897-9A8D-40F5-99F2-AD80EEA747C4}" destId="{B18F9D84-B955-461D-8A43-A63376187420}" srcOrd="6" destOrd="0" presId="urn:microsoft.com/office/officeart/2008/layout/LinedList"/>
    <dgm:cxn modelId="{4DF53B0D-27AF-4C78-812B-7D887CDD2022}" type="presParOf" srcId="{9337D897-9A8D-40F5-99F2-AD80EEA747C4}" destId="{61BFD6F1-C50D-4FEB-A1B0-1B806320112A}" srcOrd="7" destOrd="0" presId="urn:microsoft.com/office/officeart/2008/layout/LinedList"/>
    <dgm:cxn modelId="{3CB4D774-D263-4B9A-A118-8EEB92624A61}" type="presParOf" srcId="{61BFD6F1-C50D-4FEB-A1B0-1B806320112A}" destId="{EDCA9820-B2AE-4B21-80F0-D8956CB0F576}" srcOrd="0" destOrd="0" presId="urn:microsoft.com/office/officeart/2008/layout/LinedList"/>
    <dgm:cxn modelId="{323FC383-69A3-484F-8145-A7272C73DB96}" type="presParOf" srcId="{61BFD6F1-C50D-4FEB-A1B0-1B806320112A}" destId="{9D3D07A6-39A4-42DA-B057-1E2274E776A1}" srcOrd="1" destOrd="0" presId="urn:microsoft.com/office/officeart/2008/layout/LinedList"/>
    <dgm:cxn modelId="{CD66F15F-4121-4214-852B-33D27F8A5234}" type="presParOf" srcId="{9337D897-9A8D-40F5-99F2-AD80EEA747C4}" destId="{4D952BDE-A04B-4668-86A6-669404D28C7A}" srcOrd="8" destOrd="0" presId="urn:microsoft.com/office/officeart/2008/layout/LinedList"/>
    <dgm:cxn modelId="{EAC89732-1445-426F-BB95-AAB9DA3A57FD}" type="presParOf" srcId="{9337D897-9A8D-40F5-99F2-AD80EEA747C4}" destId="{7CDA70B4-D779-4262-918D-94BE102C948B}" srcOrd="9" destOrd="0" presId="urn:microsoft.com/office/officeart/2008/layout/LinedList"/>
    <dgm:cxn modelId="{A8B5DE01-5A86-48F3-BB38-7EA6F917FCA3}" type="presParOf" srcId="{7CDA70B4-D779-4262-918D-94BE102C948B}" destId="{7E23F651-D9A4-4A2B-A235-BFEF119C2084}" srcOrd="0" destOrd="0" presId="urn:microsoft.com/office/officeart/2008/layout/LinedList"/>
    <dgm:cxn modelId="{A2C6E23E-20C1-4F89-803D-049D643400CB}" type="presParOf" srcId="{7CDA70B4-D779-4262-918D-94BE102C948B}" destId="{4B7D6D8C-2DFE-4697-A899-872733BBC9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F950E-5124-4CF9-8196-AB28D0FA1D7A}">
      <dsp:nvSpPr>
        <dsp:cNvPr id="0" name=""/>
        <dsp:cNvSpPr/>
      </dsp:nvSpPr>
      <dsp:spPr>
        <a:xfrm>
          <a:off x="0" y="679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4D544-0DEA-4CFC-9438-97705FC5CD42}">
      <dsp:nvSpPr>
        <dsp:cNvPr id="0" name=""/>
        <dsp:cNvSpPr/>
      </dsp:nvSpPr>
      <dsp:spPr>
        <a:xfrm>
          <a:off x="0" y="679"/>
          <a:ext cx="6735443" cy="111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87.5 positive employment offers</a:t>
          </a:r>
          <a:endParaRPr lang="en-US" sz="2600" kern="1200"/>
        </a:p>
      </dsp:txBody>
      <dsp:txXfrm>
        <a:off x="0" y="679"/>
        <a:ext cx="6735443" cy="1112648"/>
      </dsp:txXfrm>
    </dsp:sp>
    <dsp:sp modelId="{CA487F7D-F3B5-4A09-803A-7B1B8FF5DC3B}">
      <dsp:nvSpPr>
        <dsp:cNvPr id="0" name=""/>
        <dsp:cNvSpPr/>
      </dsp:nvSpPr>
      <dsp:spPr>
        <a:xfrm>
          <a:off x="0" y="1113327"/>
          <a:ext cx="6735443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6F377-185C-4D27-B086-B91E7F2ACB70}">
      <dsp:nvSpPr>
        <dsp:cNvPr id="0" name=""/>
        <dsp:cNvSpPr/>
      </dsp:nvSpPr>
      <dsp:spPr>
        <a:xfrm>
          <a:off x="0" y="1113327"/>
          <a:ext cx="6735443" cy="111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2.5% were not offered employment</a:t>
          </a:r>
          <a:endParaRPr lang="en-US" sz="2600" kern="1200"/>
        </a:p>
      </dsp:txBody>
      <dsp:txXfrm>
        <a:off x="0" y="1113327"/>
        <a:ext cx="6735443" cy="1112648"/>
      </dsp:txXfrm>
    </dsp:sp>
    <dsp:sp modelId="{E9325D39-40C1-41B6-8715-DC6B66790903}">
      <dsp:nvSpPr>
        <dsp:cNvPr id="0" name=""/>
        <dsp:cNvSpPr/>
      </dsp:nvSpPr>
      <dsp:spPr>
        <a:xfrm>
          <a:off x="0" y="2225976"/>
          <a:ext cx="6735443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BD890-9BFA-404C-A4EA-314398568AF2}">
      <dsp:nvSpPr>
        <dsp:cNvPr id="0" name=""/>
        <dsp:cNvSpPr/>
      </dsp:nvSpPr>
      <dsp:spPr>
        <a:xfrm>
          <a:off x="0" y="2225976"/>
          <a:ext cx="6735443" cy="111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10% decided a role in care wasn’t for them</a:t>
          </a:r>
          <a:endParaRPr lang="en-US" sz="2600" kern="1200" dirty="0"/>
        </a:p>
      </dsp:txBody>
      <dsp:txXfrm>
        <a:off x="0" y="2225976"/>
        <a:ext cx="6735443" cy="1112648"/>
      </dsp:txXfrm>
    </dsp:sp>
    <dsp:sp modelId="{B18F9D84-B955-461D-8A43-A63376187420}">
      <dsp:nvSpPr>
        <dsp:cNvPr id="0" name=""/>
        <dsp:cNvSpPr/>
      </dsp:nvSpPr>
      <dsp:spPr>
        <a:xfrm>
          <a:off x="0" y="3338625"/>
          <a:ext cx="6735443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A9820-B2AE-4B21-80F0-D8956CB0F576}">
      <dsp:nvSpPr>
        <dsp:cNvPr id="0" name=""/>
        <dsp:cNvSpPr/>
      </dsp:nvSpPr>
      <dsp:spPr>
        <a:xfrm>
          <a:off x="0" y="3338625"/>
          <a:ext cx="6735443" cy="111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Programme 5 - 9 Live placements currently taking place across GM this week</a:t>
          </a:r>
          <a:endParaRPr lang="en-US" sz="2600" kern="1200" dirty="0"/>
        </a:p>
      </dsp:txBody>
      <dsp:txXfrm>
        <a:off x="0" y="3338625"/>
        <a:ext cx="6735443" cy="1112648"/>
      </dsp:txXfrm>
    </dsp:sp>
    <dsp:sp modelId="{4D952BDE-A04B-4668-86A6-669404D28C7A}">
      <dsp:nvSpPr>
        <dsp:cNvPr id="0" name=""/>
        <dsp:cNvSpPr/>
      </dsp:nvSpPr>
      <dsp:spPr>
        <a:xfrm>
          <a:off x="0" y="4451274"/>
          <a:ext cx="673544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3F651-D9A4-4A2B-A235-BFEF119C2084}">
      <dsp:nvSpPr>
        <dsp:cNvPr id="0" name=""/>
        <dsp:cNvSpPr/>
      </dsp:nvSpPr>
      <dsp:spPr>
        <a:xfrm>
          <a:off x="0" y="4451274"/>
          <a:ext cx="6735443" cy="111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Programme 6 - 30 Potential applicants enrolled this week onto the training programme </a:t>
          </a:r>
          <a:endParaRPr lang="en-US" sz="2600" kern="1200" dirty="0"/>
        </a:p>
      </dsp:txBody>
      <dsp:txXfrm>
        <a:off x="0" y="4451274"/>
        <a:ext cx="6735443" cy="111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B80E-A838-4F99-853C-6F145D170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0F837-49B5-4D1D-A68C-F799370A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57F06-B025-41E5-B19D-5FC2A3AB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5EFE-B369-42DC-AE85-747E9A96A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BB49A-FF48-4651-85BA-7BCDC0C0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82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21C4-5B93-4B9E-AEA9-CD4F7571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C0A84-A47D-46F6-91A1-7F264D2B7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55AA8-6867-469D-8587-DD1DEB6F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FC40-A6C8-49E4-930F-59017D21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69864-2569-439E-94D1-1C309621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73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0C713-7C7C-4E64-8655-F6070AAF3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1F155-E96A-4E75-935D-0B16B2C40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DD642-8651-43FA-8BC0-0F4173C65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E8751-EB13-4357-8312-5BEED837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0D237-C53D-422C-AFDE-6D77FD6F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22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592" y="831411"/>
            <a:ext cx="4957968" cy="586227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CED647"/>
                </a:solidFill>
              </a:defRPr>
            </a:lvl1pPr>
          </a:lstStyle>
          <a:p>
            <a:r>
              <a:rPr lang="en-GB" dirty="0"/>
              <a:t>This is THE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6901" y="3667643"/>
            <a:ext cx="5398943" cy="272998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</a:t>
            </a:r>
            <a:r>
              <a:rPr lang="en-GB" dirty="0" err="1"/>
              <a:t>bulletpoints</a:t>
            </a:r>
            <a:r>
              <a:rPr lang="en-GB" dirty="0"/>
              <a:t> look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6900" y="643807"/>
            <a:ext cx="1099820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2068548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2134245" y="263074"/>
            <a:ext cx="3187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77837" y="1944124"/>
            <a:ext cx="5518007" cy="1422965"/>
          </a:xfrm>
        </p:spPr>
        <p:txBody>
          <a:bodyPr>
            <a:noAutofit/>
          </a:bodyPr>
          <a:lstStyle>
            <a:lvl1pPr marL="0" indent="0">
              <a:buNone/>
              <a:defRPr sz="16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6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6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6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6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 dirty="0"/>
              <a:t>This is how a short text paragraph </a:t>
            </a:r>
            <a:r>
              <a:rPr lang="en-US" dirty="0"/>
              <a:t>looks. We can add further text and bullet-points (see example below). We can use a line to subtly divide different elements.</a:t>
            </a:r>
          </a:p>
          <a:p>
            <a:pPr lvl="0"/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6344529" y="986731"/>
            <a:ext cx="5250571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Imagebox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7850110" y="372222"/>
            <a:ext cx="3813967" cy="16021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6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 dirty="0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6343651" y="6167018"/>
            <a:ext cx="4792133" cy="41116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4572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9144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3716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8288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notes look.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482241" y="255817"/>
            <a:ext cx="1843977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475592" y="1598870"/>
            <a:ext cx="5520251" cy="31841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 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8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B5F9-15E3-40DF-8118-C6EF207B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17C4F-BCD5-4355-91F1-7F3CC4835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5360-C0D4-426A-8D74-F74E165B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5D5A-0999-4197-A43D-34EA59EC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98830-B194-4847-BC7C-82FEA91B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18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3687-9206-4A2D-B529-55DA003E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4815F-2120-447A-8835-623C2D66A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077B8-93EE-4DF8-A0EE-BCD746C7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5D66E-9BE7-4F66-B357-292B8543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A8A3-152B-49E0-AC60-4ED94B5DC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9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3678-C05F-49D2-910D-A0EA74CB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2456A-74B0-40F3-AAF3-068CD0217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7612D-93AC-4CDC-A7D7-5302612DF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A4043-5A44-451E-90EC-C0373002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E954F-7644-472D-86EC-C6EEE4BA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6DF94-CD51-42A0-9B23-6C75781BD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05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9F40-E3B7-4649-B603-8CF308CD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ADA2E-D46B-44E6-AD45-0AFB59180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97C90-D0D2-4279-8DC9-305131F83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94CFD-86EF-4508-A156-9458F7C69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7D778D-D55F-4704-9DDD-0B5E9B10A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E7B415-CE6A-4C69-95E0-BA543056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E6A03-9BAE-4BBB-AF8A-8ECACB4F1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24CA1-2143-4CE3-A035-495055C1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56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4780-DD7E-4053-B325-AB2E266B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269CC-4623-4FF8-A814-A7AD8ABE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584CE-9CD7-4D9E-9CF3-C842F401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D19E1-30CC-4ABE-9D32-62515F7B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72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99AF2D-321E-4B10-AEB2-1968DC65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759E5-446F-4D06-8CCA-1E7ECED2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7585-238B-4A0A-95CF-EF02E852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46B5-77F0-45B6-A572-7A3473D0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05F2B-A6C6-4560-B499-74325B71B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D556E-1DD9-436B-A309-40EED438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5470D-FC4F-4FAF-9951-0BBC386F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9FB38-05E3-46BA-9CA6-93D9D5A1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805D-2F00-46F0-9451-7A35E150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68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7BC0-04C7-4946-A20F-36306A71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2636A2-ADCA-4E56-BAA0-1E6AC990F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48C08-DB66-4E92-98A0-DE7044DC3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2DAA-76AD-4224-ABDC-C9E961CA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B8BE4-F4E8-451F-A987-77C1CB7B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CF992-DA6E-47CB-B34E-204E2D56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0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D1A57B-2EC4-4A9A-8DFD-E886E0E5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73DB6-1BE0-4D9B-B6DA-F017E3F21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A094-61EB-47B4-9941-338B846BC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046E-9E55-4604-93E2-AFA828B4B617}" type="datetimeFigureOut">
              <a:rPr lang="en-GB" smtClean="0"/>
              <a:t>11/11/2020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330B-532C-4FDB-A9B5-E7915FA5F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3B3EE-EF5B-4FF8-A673-9C9FDDBF4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B89D-1F21-4D32-B4DA-BA2DF730F3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6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Arc 13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AB649-B4EE-4487-A611-8BD76E1CD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817" y="1370171"/>
            <a:ext cx="4425551" cy="2387600"/>
          </a:xfrm>
        </p:spPr>
        <p:txBody>
          <a:bodyPr>
            <a:normAutofit/>
          </a:bodyPr>
          <a:lstStyle/>
          <a:p>
            <a:pPr algn="l"/>
            <a:r>
              <a:rPr lang="en-GB" sz="3800" dirty="0">
                <a:solidFill>
                  <a:srgbClr val="FFFFFF"/>
                </a:solidFill>
              </a:rPr>
              <a:t>Step into Care</a:t>
            </a:r>
            <a:br>
              <a:rPr lang="en-GB" sz="3800" dirty="0">
                <a:solidFill>
                  <a:srgbClr val="FFFFFF"/>
                </a:solidFill>
              </a:rPr>
            </a:br>
            <a:r>
              <a:rPr lang="en-GB" sz="3800" dirty="0">
                <a:solidFill>
                  <a:srgbClr val="FFFFFF"/>
                </a:solidFill>
              </a:rPr>
              <a:t>A Pathway into Social Care Employment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F205C-3586-44EA-9D67-05D53658E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817" y="3928908"/>
            <a:ext cx="4425551" cy="1881751"/>
          </a:xfrm>
        </p:spPr>
        <p:txBody>
          <a:bodyPr>
            <a:normAutofit fontScale="92500"/>
          </a:bodyPr>
          <a:lstStyle/>
          <a:p>
            <a:pPr algn="l"/>
            <a:endParaRPr lang="en-GB" dirty="0">
              <a:solidFill>
                <a:srgbClr val="FFFFFF"/>
              </a:solidFill>
            </a:endParaRPr>
          </a:p>
          <a:p>
            <a:pPr algn="l"/>
            <a:r>
              <a:rPr lang="en-GB" dirty="0">
                <a:solidFill>
                  <a:srgbClr val="FFFFFF"/>
                </a:solidFill>
              </a:rPr>
              <a:t>Sue Wright- GM Employability Project Manager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Jo Finnerty – Programme Manager  Adult Social Care Workforce</a:t>
            </a:r>
          </a:p>
        </p:txBody>
      </p:sp>
      <p:sp>
        <p:nvSpPr>
          <p:cNvPr id="31" name="Oval 15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19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45F2A-6488-4A2F-A885-FB259C437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29" y="818272"/>
            <a:ext cx="2867881" cy="161318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B17CB-D64E-4590-A6EA-A2BE6A01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608" y="3928908"/>
            <a:ext cx="2899242" cy="65957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4C64B4-CFF0-4E56-B2C0-D60D73B09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865" y="5041545"/>
            <a:ext cx="1300040" cy="13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D9D946-E3D5-4F55-988C-6EFFB44D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Eligibility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D463-F4ED-456B-A738-56F3BC291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19+</a:t>
            </a:r>
          </a:p>
          <a:p>
            <a:r>
              <a:rPr lang="en-GB" dirty="0"/>
              <a:t>Actively seeking work in adult social care</a:t>
            </a:r>
          </a:p>
          <a:p>
            <a:r>
              <a:rPr lang="en-GB" dirty="0"/>
              <a:t>Resident in the UK for 6 months</a:t>
            </a:r>
          </a:p>
          <a:p>
            <a:r>
              <a:rPr lang="en-GB" dirty="0"/>
              <a:t>Eligible to work in the 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68C67-1E68-401D-9494-F4DDFA2F6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1525">
            <a:off x="7552039" y="842198"/>
            <a:ext cx="3670204" cy="524402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9378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9736A-0665-47A8-9C68-3EFFEFC3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 does the programme involve?</a:t>
            </a:r>
          </a:p>
        </p:txBody>
      </p:sp>
      <p:sp>
        <p:nvSpPr>
          <p:cNvPr id="30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ED5C-C884-45A1-9395-9FF32123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Learners enrol onto a 6 week education programme</a:t>
            </a:r>
          </a:p>
          <a:p>
            <a:r>
              <a:rPr lang="en-GB" sz="2200" dirty="0"/>
              <a:t>Online distance learning with WEA</a:t>
            </a:r>
          </a:p>
          <a:p>
            <a:r>
              <a:rPr lang="en-GB" sz="2200" dirty="0"/>
              <a:t>Knowledge elements of the care certificate</a:t>
            </a:r>
          </a:p>
          <a:p>
            <a:r>
              <a:rPr lang="en-GB" sz="2200" dirty="0"/>
              <a:t>NCFE L1 Mental Health Awareness</a:t>
            </a:r>
          </a:p>
          <a:p>
            <a:r>
              <a:rPr lang="en-GB" sz="2200" dirty="0"/>
              <a:t>NCFE L1 Stress Awareness</a:t>
            </a:r>
          </a:p>
          <a:p>
            <a:r>
              <a:rPr lang="en-GB" sz="2200" dirty="0"/>
              <a:t>Employability skills 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The outcomes and scheme of work conform to the mapping standards provided by Skills for Care so that each learner can build a portfolio towards their future qualifications. </a:t>
            </a:r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5B6A8-565D-4AFB-BC25-182EBE1F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659">
            <a:off x="7479309" y="1967742"/>
            <a:ext cx="3716171" cy="21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31ACC-2F56-4B48-8339-33C3E612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Initial Assessments and Enrolment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378B-B1CB-44C8-90A9-6C75B0F0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Initial Assessments are completed to assess suitability</a:t>
            </a:r>
          </a:p>
          <a:p>
            <a:r>
              <a:rPr lang="en-GB" dirty="0"/>
              <a:t>Understanding of the course</a:t>
            </a:r>
          </a:p>
          <a:p>
            <a:r>
              <a:rPr lang="en-GB" dirty="0"/>
              <a:t>Support available for learners not quite work ready</a:t>
            </a:r>
          </a:p>
          <a:p>
            <a:r>
              <a:rPr lang="en-GB" dirty="0"/>
              <a:t>DBS check- Covid -19</a:t>
            </a:r>
          </a:p>
          <a:p>
            <a:r>
              <a:rPr lang="en-GB" dirty="0"/>
              <a:t>Adult First Check in place</a:t>
            </a:r>
          </a:p>
          <a:p>
            <a:r>
              <a:rPr lang="en-GB" dirty="0"/>
              <a:t>Risk assessed and shadowed throughout placement</a:t>
            </a:r>
          </a:p>
          <a:p>
            <a:r>
              <a:rPr lang="en-GB" dirty="0"/>
              <a:t>Funded DBS once Covid -19 option ends</a:t>
            </a:r>
          </a:p>
        </p:txBody>
      </p:sp>
    </p:spTree>
    <p:extLst>
      <p:ext uri="{BB962C8B-B14F-4D97-AF65-F5344CB8AC3E}">
        <p14:creationId xmlns:p14="http://schemas.microsoft.com/office/powerpoint/2010/main" val="1743058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00CBD6-C44E-4DD0-A91B-99D64CD0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257909"/>
            <a:ext cx="4803636" cy="12172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Delivery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4689-BAFD-47C8-BC07-1C0FC8CD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475117"/>
            <a:ext cx="4706803" cy="4785006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Zoom sessions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Videos/presentations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Breakout discussion groups Assessment activities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Access to Canvas Learning Platform</a:t>
            </a:r>
          </a:p>
          <a:p>
            <a:r>
              <a:rPr lang="en-GB" sz="2000" dirty="0">
                <a:solidFill>
                  <a:srgbClr val="000000"/>
                </a:solidFill>
              </a:rPr>
              <a:t>Links and resources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40 hours of guided learning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Additional 10 hours to include tutorial time and one to one support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5EB8-70B7-4096-8140-DE64A8BB3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4" r="16785" b="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08037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CD6D-333F-460A-93CF-D7F41F27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Values based Application and Interview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5412E697-4272-4857-BD28-D385631F3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Learners complete an values based application form to be considered for a social care placement </a:t>
            </a:r>
          </a:p>
          <a:p>
            <a:r>
              <a:rPr lang="en-GB" dirty="0"/>
              <a:t>All placements have a current vacancy</a:t>
            </a:r>
          </a:p>
          <a:p>
            <a:r>
              <a:rPr lang="en-GB" dirty="0"/>
              <a:t>Zoom Interviews planned – very much values based</a:t>
            </a:r>
          </a:p>
          <a:p>
            <a:r>
              <a:rPr lang="en-GB" dirty="0"/>
              <a:t>Area of work/hours/travel</a:t>
            </a:r>
          </a:p>
          <a:p>
            <a:r>
              <a:rPr lang="en-GB" dirty="0"/>
              <a:t>Providers across GM Fixed term and permanent contract options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23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6436B-DA49-48DC-8418-1199FE54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Voluntary Placement planned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3616D1F-E4D5-47A4-8425-01EAAE5E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24 hours in total</a:t>
            </a:r>
          </a:p>
          <a:p>
            <a:r>
              <a:rPr lang="en-GB" dirty="0"/>
              <a:t>2x 12 hour shift</a:t>
            </a:r>
          </a:p>
          <a:p>
            <a:r>
              <a:rPr lang="en-GB" dirty="0"/>
              <a:t>4 x 8 hour shifts</a:t>
            </a:r>
          </a:p>
          <a:p>
            <a:r>
              <a:rPr lang="en-GB" dirty="0"/>
              <a:t>Learner experiences the social care environment</a:t>
            </a:r>
          </a:p>
          <a:p>
            <a:r>
              <a:rPr lang="en-GB" dirty="0"/>
              <a:t>Recruiting Manager can access suitability</a:t>
            </a:r>
          </a:p>
          <a:p>
            <a:r>
              <a:rPr lang="en-GB" dirty="0"/>
              <a:t>Ultimate goal – Recruit to vacancies within the local community</a:t>
            </a:r>
          </a:p>
        </p:txBody>
      </p:sp>
    </p:spTree>
    <p:extLst>
      <p:ext uri="{BB962C8B-B14F-4D97-AF65-F5344CB8AC3E}">
        <p14:creationId xmlns:p14="http://schemas.microsoft.com/office/powerpoint/2010/main" val="239923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03DB-FB0E-4D2F-97E0-9B231D08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Partnership Working – Potential Applicants referred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B059D2-1AEC-413C-9EB5-13EE6B2F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Weekly vacancy update – JCP</a:t>
            </a:r>
          </a:p>
          <a:p>
            <a:r>
              <a:rPr lang="en-GB" dirty="0"/>
              <a:t>Areas targeted to gain referrals</a:t>
            </a:r>
          </a:p>
          <a:p>
            <a:r>
              <a:rPr lang="en-GB" dirty="0"/>
              <a:t>Regular Team meetings with Job Coaches and Employer Advisors across GM</a:t>
            </a:r>
          </a:p>
          <a:p>
            <a:r>
              <a:rPr lang="en-GB" dirty="0"/>
              <a:t>Referrals via JEWEL, Volunteer Service, carer groups, Growth Company, GM Housing Associations</a:t>
            </a:r>
          </a:p>
          <a:p>
            <a:r>
              <a:rPr lang="en-GB" dirty="0"/>
              <a:t>online promotion</a:t>
            </a:r>
          </a:p>
          <a:p>
            <a:r>
              <a:rPr lang="en-GB" dirty="0"/>
              <a:t>LinkedIn</a:t>
            </a:r>
          </a:p>
          <a:p>
            <a:r>
              <a:rPr lang="en-GB" dirty="0"/>
              <a:t>Virtual Open Day now in place</a:t>
            </a:r>
          </a:p>
        </p:txBody>
      </p:sp>
    </p:spTree>
    <p:extLst>
      <p:ext uri="{BB962C8B-B14F-4D97-AF65-F5344CB8AC3E}">
        <p14:creationId xmlns:p14="http://schemas.microsoft.com/office/powerpoint/2010/main" val="152338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1AE91-3DAA-4AA8-A347-716D01F6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Vacancies in Home Care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B48427-715E-41E1-AEEF-7C5487B0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Home Care much needed especially now</a:t>
            </a:r>
          </a:p>
          <a:p>
            <a:r>
              <a:rPr lang="en-GB" sz="2400" dirty="0"/>
              <a:t>So many opportunities and vacancies</a:t>
            </a:r>
          </a:p>
          <a:p>
            <a:r>
              <a:rPr lang="en-GB" sz="2400" dirty="0"/>
              <a:t>Continuously asked about supporting home care providers</a:t>
            </a:r>
          </a:p>
          <a:p>
            <a:r>
              <a:rPr lang="en-GB" sz="2400" dirty="0"/>
              <a:t>Traditional home care arrangement require people to use cars to travel across a large area, visiting a number of clients throughout the day</a:t>
            </a:r>
          </a:p>
          <a:p>
            <a:r>
              <a:rPr lang="en-GB" sz="2400" dirty="0"/>
              <a:t>Proves to be challenging in terms of recruiting new entrants into social care</a:t>
            </a:r>
          </a:p>
          <a:p>
            <a:r>
              <a:rPr lang="en-GB" sz="2400" dirty="0"/>
              <a:t>Wigan Ethical Framework have shown us another effective way…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2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89C59-6BF6-405D-B271-C69287921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2575" r="16799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A1AB0B-8986-4F88-B6A8-CEBD16AE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Wigan Ethical Frame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C960-30E7-43FE-8C68-56C8504C7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1700">
                <a:solidFill>
                  <a:srgbClr val="000000"/>
                </a:solidFill>
              </a:rPr>
              <a:t>Cathy and Carol – Wigan JCP</a:t>
            </a:r>
          </a:p>
          <a:p>
            <a:r>
              <a:rPr lang="en-GB" sz="1700">
                <a:solidFill>
                  <a:srgbClr val="000000"/>
                </a:solidFill>
              </a:rPr>
              <a:t>Wigan Council</a:t>
            </a:r>
          </a:p>
          <a:p>
            <a:r>
              <a:rPr lang="en-GB" sz="1700">
                <a:solidFill>
                  <a:srgbClr val="000000"/>
                </a:solidFill>
              </a:rPr>
              <a:t>10 providers</a:t>
            </a:r>
          </a:p>
          <a:p>
            <a:r>
              <a:rPr lang="en-GB" sz="1700">
                <a:solidFill>
                  <a:srgbClr val="000000"/>
                </a:solidFill>
              </a:rPr>
              <a:t>Work together</a:t>
            </a:r>
          </a:p>
          <a:p>
            <a:r>
              <a:rPr lang="en-GB" sz="1700">
                <a:solidFill>
                  <a:srgbClr val="000000"/>
                </a:solidFill>
              </a:rPr>
              <a:t>Standards to meet -</a:t>
            </a:r>
          </a:p>
          <a:p>
            <a:r>
              <a:rPr lang="en-GB" sz="1700">
                <a:solidFill>
                  <a:srgbClr val="000000"/>
                </a:solidFill>
              </a:rPr>
              <a:t>Set areas</a:t>
            </a:r>
          </a:p>
          <a:p>
            <a:r>
              <a:rPr lang="en-GB" sz="1700">
                <a:solidFill>
                  <a:srgbClr val="000000"/>
                </a:solidFill>
              </a:rPr>
              <a:t>Positive workforce</a:t>
            </a:r>
          </a:p>
          <a:p>
            <a:r>
              <a:rPr lang="en-GB" sz="1700">
                <a:solidFill>
                  <a:srgbClr val="000000"/>
                </a:solidFill>
              </a:rPr>
              <a:t>Shared training days</a:t>
            </a:r>
          </a:p>
          <a:p>
            <a:r>
              <a:rPr lang="en-GB" sz="1700">
                <a:solidFill>
                  <a:srgbClr val="000000"/>
                </a:solidFill>
              </a:rPr>
              <a:t>Walking rounds</a:t>
            </a:r>
          </a:p>
          <a:p>
            <a:r>
              <a:rPr lang="en-GB" sz="1700">
                <a:solidFill>
                  <a:srgbClr val="000000"/>
                </a:solidFill>
              </a:rPr>
              <a:t>Watch this space…</a:t>
            </a:r>
          </a:p>
          <a:p>
            <a:endParaRPr lang="en-GB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0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89450-593B-41A6-B3E1-CF13F878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13853"/>
            <a:ext cx="4560584" cy="1029441"/>
          </a:xfrm>
        </p:spPr>
        <p:txBody>
          <a:bodyPr anchor="ctr">
            <a:normAutofit/>
          </a:bodyPr>
          <a:lstStyle/>
          <a:p>
            <a:r>
              <a:rPr lang="en-GB" sz="4000" dirty="0"/>
              <a:t>Challenges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A359-DED6-4838-B907-B59FB6068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007441" cy="4284163"/>
          </a:xfrm>
        </p:spPr>
        <p:txBody>
          <a:bodyPr anchor="ctr"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Providers time</a:t>
            </a:r>
          </a:p>
          <a:p>
            <a:r>
              <a:rPr lang="en-GB" sz="2000" dirty="0"/>
              <a:t>Early leavers</a:t>
            </a:r>
          </a:p>
          <a:p>
            <a:r>
              <a:rPr lang="en-GB" sz="2000" dirty="0"/>
              <a:t>Online training</a:t>
            </a:r>
          </a:p>
          <a:p>
            <a:r>
              <a:rPr lang="en-GB" sz="2000" dirty="0"/>
              <a:t>Delivering programme whilst still planning</a:t>
            </a:r>
          </a:p>
          <a:p>
            <a:r>
              <a:rPr lang="en-GB" sz="2000" dirty="0"/>
              <a:t>RM Meetings and engagement</a:t>
            </a:r>
          </a:p>
          <a:p>
            <a:r>
              <a:rPr lang="en-GB" sz="2000" dirty="0"/>
              <a:t>Unemployed number</a:t>
            </a:r>
          </a:p>
          <a:p>
            <a:r>
              <a:rPr lang="en-GB" sz="2000" dirty="0"/>
              <a:t>Each organisation recruits slightly differently</a:t>
            </a:r>
          </a:p>
          <a:p>
            <a:r>
              <a:rPr lang="en-GB" sz="2000" dirty="0"/>
              <a:t>Public transport</a:t>
            </a:r>
          </a:p>
          <a:p>
            <a:r>
              <a:rPr lang="en-GB" sz="2000" dirty="0"/>
              <a:t>Syncing vacancies with applicants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69264-5A48-4526-BF9C-614031C14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" r="4" b="3"/>
          <a:stretch/>
        </p:blipFill>
        <p:spPr>
          <a:xfrm>
            <a:off x="6647679" y="1448414"/>
            <a:ext cx="4085628" cy="39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7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Housekeeping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907659" y="452331"/>
            <a:ext cx="3364399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GM Workforce summit 2020</a:t>
            </a:r>
          </a:p>
          <a:p>
            <a:endParaRPr lang="en-US" dirty="0">
              <a:solidFill>
                <a:srgbClr val="3F5664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48981" y="180806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Greater Manchester Virtual Workforce Summit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8C4C89-A6EB-45C2-9EF0-4F610BCE2F9B}"/>
              </a:ext>
            </a:extLst>
          </p:cNvPr>
          <p:cNvSpPr/>
          <p:nvPr/>
        </p:nvSpPr>
        <p:spPr>
          <a:xfrm>
            <a:off x="1595919" y="1564675"/>
            <a:ext cx="10193310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</a:t>
            </a:r>
            <a:r>
              <a:rPr lang="en-GB" altLang="en-US" sz="24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on</a:t>
            </a: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 where possible.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</a:t>
            </a:r>
            <a:r>
              <a:rPr lang="en-GB" altLang="en-US" sz="24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on mute </a:t>
            </a: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avoid feedback.​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en-US" sz="24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function </a:t>
            </a: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thoughts/feedback throughout the session, leave contact details if you would like us to get in touch!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</a:t>
            </a: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questions at the end - </a:t>
            </a:r>
            <a:r>
              <a:rPr lang="en-GB" altLang="en-US" sz="2400" b="1" dirty="0">
                <a:solidFill>
                  <a:srgbClr val="3F56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 (function top right of the screen) if you would like to contribute.</a:t>
            </a:r>
          </a:p>
          <a:p>
            <a:pPr lvl="1">
              <a:lnSpc>
                <a:spcPct val="150000"/>
              </a:lnSpc>
            </a:pPr>
            <a:endParaRPr lang="en-GB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3F566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512123-6E90-4C1E-A05C-39072969230D}"/>
              </a:ext>
            </a:extLst>
          </p:cNvPr>
          <p:cNvSpPr/>
          <p:nvPr/>
        </p:nvSpPr>
        <p:spPr>
          <a:xfrm>
            <a:off x="2484633" y="5852115"/>
            <a:ext cx="9304595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#GMwfsummit2020</a:t>
            </a:r>
            <a:endParaRPr lang="en-GB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GB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Doingthingsdifferentlyforourworkforce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97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A820E-4EC3-4CF6-97E4-969B8966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/>
              <a:t>Positives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B234B-73D2-4ACF-889F-C5629DB36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sz="2400" dirty="0"/>
              <a:t>Massively supported social care during a difficult time</a:t>
            </a:r>
          </a:p>
          <a:p>
            <a:r>
              <a:rPr lang="en-GB" sz="2400" dirty="0"/>
              <a:t>Students engage well via online platforms and WhatsApp Groups</a:t>
            </a:r>
          </a:p>
          <a:p>
            <a:r>
              <a:rPr lang="en-GB" sz="2400" dirty="0"/>
              <a:t>No venue to source for training – GM wide</a:t>
            </a:r>
          </a:p>
          <a:p>
            <a:r>
              <a:rPr lang="en-GB" sz="2400" dirty="0"/>
              <a:t>Quicker turn around into employment</a:t>
            </a:r>
          </a:p>
          <a:p>
            <a:r>
              <a:rPr lang="en-GB" sz="2400" dirty="0"/>
              <a:t>Providers prefer the shorter placement</a:t>
            </a:r>
          </a:p>
          <a:p>
            <a:r>
              <a:rPr lang="en-GB" sz="2400" dirty="0"/>
              <a:t>Outcomes have been positive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CB756-6BE3-4101-8F60-D988AFDC3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r="-2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E46F0-EB09-4503-906A-9185CDE8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Outcomes to date – May to November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842A22-6C3C-42F1-AC8E-8DEACB67D2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28982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7776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7E4E4-5181-4F26-8525-01343421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Feedback - learners</a:t>
            </a:r>
          </a:p>
        </p:txBody>
      </p:sp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BE6D0395-3F71-4215-84B7-8922AED58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B7DA-D948-42E3-9EA1-CA2D16C7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600" dirty="0"/>
              <a:t> I was able to find employment in a fabulous care setting. I am now able to </a:t>
            </a:r>
            <a:r>
              <a:rPr lang="en-US" sz="1600" b="1" dirty="0"/>
              <a:t>come off benefits and go back to work </a:t>
            </a:r>
            <a:r>
              <a:rPr lang="en-US" sz="1600" dirty="0"/>
              <a:t>thus having minimal impact on my mental wellbeing.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/>
              <a:t>Completing the programme has changed everything massively, it has </a:t>
            </a:r>
            <a:r>
              <a:rPr lang="en-US" sz="1600" b="1" dirty="0"/>
              <a:t>enabled me to pursue the career that I wanted to due to changing my mind about engineering,</a:t>
            </a:r>
            <a:r>
              <a:rPr lang="en-US" sz="1600" dirty="0"/>
              <a:t> it has opened up many paths on which I could choose which is an amazing position to be in.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/>
              <a:t>I've now got my dream job I'm happy I'm settled I see </a:t>
            </a:r>
            <a:r>
              <a:rPr lang="en-US" sz="1600" b="1" dirty="0"/>
              <a:t>a bright future </a:t>
            </a:r>
            <a:r>
              <a:rPr lang="en-US" sz="1600" dirty="0"/>
              <a:t>this really had impacted my family in an amazing way</a:t>
            </a:r>
            <a:endParaRPr lang="en-GB" sz="16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42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1A89-C7AA-4855-85C1-C23EE21E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r>
              <a:rPr lang="en-GB" sz="3200" dirty="0"/>
              <a:t>Emily - Oldham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858B8D-999F-4EFD-857B-C4DB009C60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-3" b="-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D1619A-3467-4DCE-97E3-8A3E37E7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 anchor="ctr">
            <a:normAutofit/>
          </a:bodyPr>
          <a:lstStyle/>
          <a:p>
            <a:pPr>
              <a:buClr>
                <a:srgbClr val="FF9C0C"/>
              </a:buClr>
            </a:pPr>
            <a:r>
              <a:rPr lang="en-US" sz="2400" dirty="0"/>
              <a:t>Emily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Single parent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Aspiring to be a paramedic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No self belief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Fantastic feedback</a:t>
            </a:r>
          </a:p>
        </p:txBody>
      </p:sp>
    </p:spTree>
    <p:extLst>
      <p:ext uri="{BB962C8B-B14F-4D97-AF65-F5344CB8AC3E}">
        <p14:creationId xmlns:p14="http://schemas.microsoft.com/office/powerpoint/2010/main" val="222792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1A89-C7AA-4855-85C1-C23EE21E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963" y="1162049"/>
            <a:ext cx="5254187" cy="1514475"/>
          </a:xfrm>
        </p:spPr>
        <p:txBody>
          <a:bodyPr>
            <a:normAutofit/>
          </a:bodyPr>
          <a:lstStyle/>
          <a:p>
            <a:r>
              <a:rPr lang="en-GB" sz="3200" dirty="0"/>
              <a:t>Wayne - Salford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858B8D-999F-4EFD-857B-C4DB009C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2" y="939851"/>
            <a:ext cx="5951298" cy="4978298"/>
          </a:xfrm>
          <a:prstGeom prst="rect">
            <a:avLst/>
          </a:prstGeom>
          <a:ln w="12700"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D1619A-3467-4DCE-97E3-8A3E37E7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457450"/>
            <a:ext cx="4574333" cy="2997200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F9C0C"/>
              </a:buClr>
              <a:buNone/>
            </a:pPr>
            <a:endParaRPr lang="en-US" sz="2400" dirty="0"/>
          </a:p>
          <a:p>
            <a:pPr>
              <a:buClr>
                <a:srgbClr val="FF9C0C"/>
              </a:buClr>
            </a:pPr>
            <a:r>
              <a:rPr lang="en-US" sz="2400" dirty="0"/>
              <a:t>Wayne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Tram driver 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Redundant due to Covid</a:t>
            </a:r>
          </a:p>
          <a:p>
            <a:pPr>
              <a:buClr>
                <a:srgbClr val="FF9C0C"/>
              </a:buClr>
            </a:pPr>
            <a:r>
              <a:rPr lang="en-US" sz="2400" dirty="0"/>
              <a:t>Thought his age was against him</a:t>
            </a:r>
          </a:p>
        </p:txBody>
      </p:sp>
    </p:spTree>
    <p:extLst>
      <p:ext uri="{BB962C8B-B14F-4D97-AF65-F5344CB8AC3E}">
        <p14:creationId xmlns:p14="http://schemas.microsoft.com/office/powerpoint/2010/main" val="278267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858B8D-999F-4EFD-857B-C4DB009C6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15" y="1204906"/>
            <a:ext cx="5641848" cy="4430088"/>
          </a:xfrm>
          <a:prstGeom prst="rect">
            <a:avLst/>
          </a:prstGeom>
          <a:ln w="12700">
            <a:noFill/>
          </a:ln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D1619A-3467-4DCE-97E3-8A3E37E7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1056" y="2909697"/>
            <a:ext cx="4099607" cy="1343026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F9C0C"/>
              </a:buClr>
              <a:buNone/>
            </a:pPr>
            <a:r>
              <a:rPr lang="en-US" sz="2400" dirty="0"/>
              <a:t>Provider feedback</a:t>
            </a:r>
          </a:p>
          <a:p>
            <a:pPr marL="0" indent="0">
              <a:buClr>
                <a:srgbClr val="FF9C0C"/>
              </a:buClr>
              <a:buNone/>
            </a:pPr>
            <a:r>
              <a:rPr lang="en-US" sz="3600" b="1" dirty="0"/>
              <a:t>PossAbilities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6B6D3-D2EC-4727-B5D3-FAEAC86FC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15" y="366705"/>
            <a:ext cx="4099607" cy="24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5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04BA0-19B8-4C80-9BC8-E320E30B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Feedback - Providers</a:t>
            </a:r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0A386F05-8644-44C5-AD59-ED43C39E5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1B0C-8F12-4E76-BB6F-83AB2E2B7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GB" sz="1700" dirty="0">
                <a:solidFill>
                  <a:schemeClr val="tx2"/>
                </a:solidFill>
              </a:rPr>
              <a:t>We were able to provide information in regards to what we required from  the candidate. </a:t>
            </a:r>
            <a:r>
              <a:rPr lang="en-GB" sz="1700" b="1" dirty="0">
                <a:solidFill>
                  <a:schemeClr val="tx2"/>
                </a:solidFill>
              </a:rPr>
              <a:t>The GM Employability Manager worked closely with us and knew exactly what we needed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GB" sz="1700" dirty="0">
              <a:solidFill>
                <a:schemeClr val="tx2"/>
              </a:solidFill>
            </a:endParaRPr>
          </a:p>
          <a:p>
            <a:r>
              <a:rPr lang="en-GB" sz="1700" b="1" dirty="0">
                <a:solidFill>
                  <a:schemeClr val="tx2"/>
                </a:solidFill>
              </a:rPr>
              <a:t>Helped with time constraints </a:t>
            </a:r>
            <a:r>
              <a:rPr lang="en-GB" sz="1700" dirty="0">
                <a:solidFill>
                  <a:schemeClr val="tx2"/>
                </a:solidFill>
              </a:rPr>
              <a:t>because all screening, interviews, part induction training and recruitment checks were done through this programme.</a:t>
            </a:r>
          </a:p>
          <a:p>
            <a:endParaRPr lang="en-GB" sz="1700" dirty="0">
              <a:solidFill>
                <a:schemeClr val="tx2"/>
              </a:solidFill>
            </a:endParaRPr>
          </a:p>
          <a:p>
            <a:r>
              <a:rPr lang="en-GB" sz="1700" dirty="0">
                <a:solidFill>
                  <a:schemeClr val="tx2"/>
                </a:solidFill>
              </a:rPr>
              <a:t>The Step into Care programme is an excellent initiative and </a:t>
            </a:r>
            <a:r>
              <a:rPr lang="en-GB" sz="1700" b="1" dirty="0">
                <a:solidFill>
                  <a:schemeClr val="tx2"/>
                </a:solidFill>
              </a:rPr>
              <a:t>recruitment tool for employers</a:t>
            </a:r>
            <a:r>
              <a:rPr lang="en-GB" sz="1700" dirty="0">
                <a:solidFill>
                  <a:schemeClr val="tx2"/>
                </a:solidFill>
              </a:rPr>
              <a:t>, and I strongly recommend Sue and her team.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31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B6F7-8754-45C3-AAC5-AF0AA001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362453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Session summary and questions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hat">
            <a:extLst>
              <a:ext uri="{FF2B5EF4-FFF2-40B4-BE49-F238E27FC236}">
                <a16:creationId xmlns:a16="http://schemas.microsoft.com/office/drawing/2014/main" id="{3EDD8AB0-76B6-4D1A-8DD6-5ECB3DB0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5F4E7-8C5F-495B-886B-3E78D099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1845129"/>
            <a:ext cx="5314543" cy="4650418"/>
          </a:xfrm>
        </p:spPr>
        <p:txBody>
          <a:bodyPr anchor="t"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add your thoughts and feedback in the chat box</a:t>
            </a:r>
          </a:p>
          <a:p>
            <a:r>
              <a:rPr lang="en-GB" dirty="0">
                <a:solidFill>
                  <a:schemeClr val="bg1"/>
                </a:solidFill>
              </a:rPr>
              <a:t>If you are interested in working with us please leave your contact details in the chat function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Thanks for joining us today</a:t>
            </a:r>
            <a:endParaRPr lang="en-GB" dirty="0">
              <a:ln>
                <a:solidFill>
                  <a:srgbClr val="FFC000"/>
                </a:solidFill>
              </a:ln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Any questions, </a:t>
            </a:r>
            <a:r>
              <a:rPr lang="en-GB" dirty="0">
                <a:solidFill>
                  <a:schemeClr val="bg1"/>
                </a:solidFill>
              </a:rPr>
              <a:t>please raise your virtual hand?</a:t>
            </a:r>
          </a:p>
        </p:txBody>
      </p:sp>
    </p:spTree>
    <p:extLst>
      <p:ext uri="{BB962C8B-B14F-4D97-AF65-F5344CB8AC3E}">
        <p14:creationId xmlns:p14="http://schemas.microsoft.com/office/powerpoint/2010/main" val="223499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BA983-E37F-4C37-9F04-9F0C9021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Setting the Scene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6B6E5-B62A-43D1-A06C-06FA0DA9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900" y="1153572"/>
            <a:ext cx="7594600" cy="502339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Challenges in social care</a:t>
            </a:r>
          </a:p>
          <a:p>
            <a:r>
              <a:rPr lang="en-GB" sz="2400" dirty="0"/>
              <a:t>High turnover of staff</a:t>
            </a:r>
          </a:p>
          <a:p>
            <a:r>
              <a:rPr lang="en-GB" sz="2400" dirty="0"/>
              <a:t>High level of vacancies</a:t>
            </a:r>
          </a:p>
          <a:p>
            <a:r>
              <a:rPr lang="en-GB" sz="2400" dirty="0"/>
              <a:t>Older workforce and succession challenges</a:t>
            </a:r>
          </a:p>
          <a:p>
            <a:r>
              <a:rPr lang="en-GB" sz="2400" dirty="0"/>
              <a:t>Drive for values based recruitment</a:t>
            </a:r>
          </a:p>
          <a:p>
            <a:r>
              <a:rPr lang="en-GB" sz="2400" dirty="0"/>
              <a:t>‘Grow our own’ approach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3200" dirty="0"/>
              <a:t>Employability</a:t>
            </a:r>
          </a:p>
          <a:p>
            <a:r>
              <a:rPr lang="en-GB" sz="2400" dirty="0"/>
              <a:t>Ageing population</a:t>
            </a:r>
          </a:p>
          <a:p>
            <a:r>
              <a:rPr lang="en-GB" sz="2400" dirty="0"/>
              <a:t>Staff Shortage</a:t>
            </a:r>
          </a:p>
          <a:p>
            <a:r>
              <a:rPr lang="en-GB" sz="2400" dirty="0"/>
              <a:t>New people – new ideas</a:t>
            </a:r>
          </a:p>
          <a:p>
            <a:pPr marL="0" indent="0">
              <a:buNone/>
            </a:pPr>
            <a:r>
              <a:rPr lang="en-GB" sz="2400" dirty="0"/>
              <a:t>This has led us to look at developing a sector-based work academy/ Pre-employment programme for adult social care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776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BA983-E37F-4C37-9F04-9F0C9021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dirty="0"/>
              <a:t>Pilot Programme January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6B6E5-B62A-43D1-A06C-06FA0DA9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Step into Work HEE</a:t>
            </a:r>
          </a:p>
          <a:p>
            <a:r>
              <a:rPr lang="en-GB" sz="2400" dirty="0"/>
              <a:t>Sector Based Work Academy in partnership with Salford City College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GM Programme – Location</a:t>
            </a:r>
          </a:p>
          <a:p>
            <a:r>
              <a:rPr lang="en-GB" sz="2400" dirty="0"/>
              <a:t>4 weeks college</a:t>
            </a:r>
          </a:p>
          <a:p>
            <a:r>
              <a:rPr lang="en-GB" sz="2400" dirty="0"/>
              <a:t>1 week employer workshops</a:t>
            </a:r>
          </a:p>
          <a:p>
            <a:r>
              <a:rPr lang="en-GB" sz="2400" dirty="0"/>
              <a:t>4 weeks placement</a:t>
            </a:r>
          </a:p>
          <a:p>
            <a:endParaRPr lang="en-GB" sz="2400" dirty="0"/>
          </a:p>
          <a:p>
            <a:r>
              <a:rPr lang="en-GB" sz="2400" dirty="0"/>
              <a:t>Covid-19 struck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4293C2-20E6-46BB-B0FC-7FAF4FAA0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2" r="-2" b="21920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2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038FA-C695-4D3A-AC29-EE2CD0392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r="6838" b="-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22774-B2B7-4C1D-928B-DAC4F9DA2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645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197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llfield 3">
            <a:extLst>
              <a:ext uri="{FF2B5EF4-FFF2-40B4-BE49-F238E27FC236}">
                <a16:creationId xmlns:a16="http://schemas.microsoft.com/office/drawing/2014/main" id="{37D2932F-BD86-4FA7-929D-8AF503549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r="13236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0DE815-B2F5-4CC7-BD55-7FD624CA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Why did we put the Step into Care programme in 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F073-AD43-49C4-87EE-14EAA7EA3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Covid-19 Crisis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Lockdown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Support providers in recruiting to essential support roles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Support local communities across GM furthest away from the job market</a:t>
            </a:r>
          </a:p>
          <a:p>
            <a:r>
              <a:rPr lang="en-GB" sz="2000" dirty="0">
                <a:solidFill>
                  <a:srgbClr val="000000"/>
                </a:solidFill>
              </a:rPr>
              <a:t>Support people impacted by Covid-19</a:t>
            </a:r>
          </a:p>
          <a:p>
            <a:r>
              <a:rPr lang="en-GB" sz="2000" dirty="0">
                <a:solidFill>
                  <a:srgbClr val="000000"/>
                </a:solidFill>
              </a:rPr>
              <a:t>ASC Transformation programme</a:t>
            </a:r>
          </a:p>
          <a:p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5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18B20-15E4-42F0-9C2F-8AA2BB92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What did our GM Providers tell us they needed?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9852-4714-479E-84A9-64E3AF36F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Engaged with providers to understand what might support them</a:t>
            </a:r>
          </a:p>
          <a:p>
            <a:r>
              <a:rPr lang="en-GB" dirty="0"/>
              <a:t>Supported Living – reduced staff numbers </a:t>
            </a:r>
          </a:p>
          <a:p>
            <a:r>
              <a:rPr lang="en-GB" dirty="0"/>
              <a:t>Care homes –current vacancies ongoing, absences, staff shortage</a:t>
            </a:r>
          </a:p>
          <a:p>
            <a:r>
              <a:rPr lang="en-GB" dirty="0"/>
              <a:t>Areas with fewer team members (catering, laundry)</a:t>
            </a:r>
          </a:p>
          <a:p>
            <a:r>
              <a:rPr lang="en-GB" dirty="0"/>
              <a:t>Needed applicants asap / values based</a:t>
            </a:r>
          </a:p>
          <a:p>
            <a:r>
              <a:rPr lang="en-GB" dirty="0"/>
              <a:t>Training to support initial placement and save managers time upon recruitment</a:t>
            </a:r>
          </a:p>
          <a:p>
            <a:r>
              <a:rPr lang="en-GB" dirty="0"/>
              <a:t>Shorter placement</a:t>
            </a:r>
          </a:p>
        </p:txBody>
      </p:sp>
    </p:spTree>
    <p:extLst>
      <p:ext uri="{BB962C8B-B14F-4D97-AF65-F5344CB8AC3E}">
        <p14:creationId xmlns:p14="http://schemas.microsoft.com/office/powerpoint/2010/main" val="422497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1584F-3299-4486-B033-AADF392B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Shorter Placement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72C4E-A844-4D04-879F-F6248516F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We needed to carefully balance sufficient training to ensure people have an introduction into the care sector, as well as initial skills and confidence</a:t>
            </a:r>
          </a:p>
          <a:p>
            <a:r>
              <a:rPr lang="en-GB" dirty="0"/>
              <a:t>Source applicants in a timely manner to support GM services</a:t>
            </a:r>
          </a:p>
          <a:p>
            <a:r>
              <a:rPr lang="en-GB" dirty="0"/>
              <a:t>Employers are able to recruit into the team faster , to continue training and multi skilling new recruits </a:t>
            </a:r>
          </a:p>
          <a:p>
            <a:r>
              <a:rPr lang="en-GB" dirty="0"/>
              <a:t>Employees are in employment quicker and earning a living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2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A7400-248E-4D02-9BDE-58C8C104D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Working in Collaboration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378FC-8251-4AEF-9F0D-B20FB9F1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586" y="820880"/>
            <a:ext cx="4819532" cy="5588904"/>
          </a:xfrm>
        </p:spPr>
        <p:txBody>
          <a:bodyPr anchor="t">
            <a:normAutofit lnSpcReduction="10000"/>
          </a:bodyPr>
          <a:lstStyle/>
          <a:p>
            <a:r>
              <a:rPr lang="en-GB" sz="2200" dirty="0"/>
              <a:t>GM Health and Social Care Careers Hub</a:t>
            </a:r>
          </a:p>
          <a:p>
            <a:r>
              <a:rPr lang="en-GB" sz="2200" dirty="0"/>
              <a:t>GMHSCP</a:t>
            </a:r>
          </a:p>
          <a:p>
            <a:r>
              <a:rPr lang="en-GB" sz="2200" dirty="0"/>
              <a:t>The WEA (a voluntary sector adult learning provider)</a:t>
            </a:r>
          </a:p>
          <a:p>
            <a:r>
              <a:rPr lang="en-GB" sz="2200" dirty="0"/>
              <a:t>Supported by DWP and Skills for Care</a:t>
            </a:r>
          </a:p>
          <a:p>
            <a:r>
              <a:rPr lang="en-GB" sz="2200" dirty="0"/>
              <a:t>A fully funded entry level work-based education programme aimed at people currently out of work or education and interested in pursuing a career in Social Care</a:t>
            </a:r>
          </a:p>
          <a:p>
            <a:r>
              <a:rPr lang="en-GB" sz="2200" dirty="0"/>
              <a:t>Support roles – care, catering, domestic, housekeeping, laundry, admin roles</a:t>
            </a:r>
          </a:p>
          <a:p>
            <a:r>
              <a:rPr lang="en-GB" sz="2200" dirty="0"/>
              <a:t>Training delivered via an online platform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F92CCD-36D3-4A2E-AF73-73FFECB4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006" y="1112969"/>
            <a:ext cx="979583" cy="594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64F830-83C5-4100-AB08-B22092B09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414" y="274787"/>
            <a:ext cx="747564" cy="747564"/>
          </a:xfrm>
          <a:prstGeom prst="rect">
            <a:avLst/>
          </a:prstGeom>
        </p:spPr>
      </p:pic>
      <p:pic>
        <p:nvPicPr>
          <p:cNvPr id="19" name="Picture 3" descr="GMCA">
            <a:extLst>
              <a:ext uri="{FF2B5EF4-FFF2-40B4-BE49-F238E27FC236}">
                <a16:creationId xmlns:a16="http://schemas.microsoft.com/office/drawing/2014/main" id="{FC8755AE-A143-4355-84D9-304BF056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366" y="4830017"/>
            <a:ext cx="852861" cy="85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F754D7F-B16B-4427-B1C1-8B3616A02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4878"/>
          <a:stretch/>
        </p:blipFill>
        <p:spPr bwMode="auto">
          <a:xfrm>
            <a:off x="11058632" y="3124981"/>
            <a:ext cx="987650" cy="7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72EFC6-38A3-445F-828D-E71F74713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2031" y="5722864"/>
            <a:ext cx="1526750" cy="6869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460C65-7CFF-4D33-AAF4-7D6B8BCB9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2140" y="3993639"/>
            <a:ext cx="1345615" cy="747564"/>
          </a:xfrm>
          <a:prstGeom prst="rect">
            <a:avLst/>
          </a:prstGeom>
        </p:spPr>
      </p:pic>
      <p:pic>
        <p:nvPicPr>
          <p:cNvPr id="27" name="Picture 4" descr="WEA-New-Logo">
            <a:extLst>
              <a:ext uri="{FF2B5EF4-FFF2-40B4-BE49-F238E27FC236}">
                <a16:creationId xmlns:a16="http://schemas.microsoft.com/office/drawing/2014/main" id="{B6C2DDC1-9003-4A1A-A9AF-9B8765CFA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t="2376" r="1553" b="-2376"/>
          <a:stretch>
            <a:fillRect/>
          </a:stretch>
        </p:blipFill>
        <p:spPr bwMode="auto">
          <a:xfrm>
            <a:off x="10861116" y="2005582"/>
            <a:ext cx="1127665" cy="108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8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8607E-BE1A-40A7-B36E-815133432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3" r="10341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5D043-5D20-436D-BFB0-FCFD4D0A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6150973" cy="13116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Supporting more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5C16-A70D-4355-8B12-BDFB5CE8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Currently now working with care homes and supported living services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Working with Brokerage Organisations to support recruitment of personal assistants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Home Care – Piloting this with Wigan Council/ Providers within the Ethical Framework</a:t>
            </a:r>
          </a:p>
        </p:txBody>
      </p:sp>
    </p:spTree>
    <p:extLst>
      <p:ext uri="{BB962C8B-B14F-4D97-AF65-F5344CB8AC3E}">
        <p14:creationId xmlns:p14="http://schemas.microsoft.com/office/powerpoint/2010/main" val="367959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1183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Alte Haas Grotesk</vt:lpstr>
      <vt:lpstr>Arial</vt:lpstr>
      <vt:lpstr>Calibri</vt:lpstr>
      <vt:lpstr>Calibri Light</vt:lpstr>
      <vt:lpstr>Times New Roman</vt:lpstr>
      <vt:lpstr>Office Theme</vt:lpstr>
      <vt:lpstr>Step into Care A Pathway into Social Care Employment</vt:lpstr>
      <vt:lpstr>Housekeeping</vt:lpstr>
      <vt:lpstr>Setting the Scene</vt:lpstr>
      <vt:lpstr>Pilot Programme January 2020</vt:lpstr>
      <vt:lpstr>Why did we put the Step into Care programme in place</vt:lpstr>
      <vt:lpstr>What did our GM Providers tell us they needed?</vt:lpstr>
      <vt:lpstr>Shorter Placement</vt:lpstr>
      <vt:lpstr>Working in Collaboration</vt:lpstr>
      <vt:lpstr>Supporting more services</vt:lpstr>
      <vt:lpstr>Eligibility</vt:lpstr>
      <vt:lpstr>What does the programme involve?</vt:lpstr>
      <vt:lpstr>Initial Assessments and Enrolment</vt:lpstr>
      <vt:lpstr>Delivery of training</vt:lpstr>
      <vt:lpstr>Values based Application and Interview</vt:lpstr>
      <vt:lpstr>Voluntary Placement planned</vt:lpstr>
      <vt:lpstr>Partnership Working – Potential Applicants referred </vt:lpstr>
      <vt:lpstr>Vacancies in Home Care</vt:lpstr>
      <vt:lpstr>Wigan Ethical Frame Work</vt:lpstr>
      <vt:lpstr>Challenges</vt:lpstr>
      <vt:lpstr>Positives</vt:lpstr>
      <vt:lpstr>Outcomes to date – May to November</vt:lpstr>
      <vt:lpstr>Feedback - learners</vt:lpstr>
      <vt:lpstr>Emily - Oldham</vt:lpstr>
      <vt:lpstr>Wayne - Salford</vt:lpstr>
      <vt:lpstr>PowerPoint Presentation</vt:lpstr>
      <vt:lpstr>Feedback - Providers</vt:lpstr>
      <vt:lpstr>Session summary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into Care A Pathway into Social Care Employment</dc:title>
  <dc:creator>Wright Sue (Community Engagement) (R0A) Manchester University NHS FT</dc:creator>
  <cp:lastModifiedBy>Wright Sue (Community Engagement) (R0A) Manchester University NHS FT</cp:lastModifiedBy>
  <cp:revision>13</cp:revision>
  <dcterms:created xsi:type="dcterms:W3CDTF">2020-11-03T09:57:09Z</dcterms:created>
  <dcterms:modified xsi:type="dcterms:W3CDTF">2020-11-11T11:49:40Z</dcterms:modified>
</cp:coreProperties>
</file>