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1" r:id="rId6"/>
    <p:sldId id="262" r:id="rId7"/>
    <p:sldId id="265" r:id="rId8"/>
    <p:sldId id="266" r:id="rId9"/>
    <p:sldId id="267" r:id="rId10"/>
    <p:sldId id="268" r:id="rId11"/>
    <p:sldId id="264"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8D8F7B-9DFB-41FE-8795-BE7DDB7C2F88}" v="3" dt="2020-11-10T16:09:19.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ll, James" userId="c45cde1c-ac2b-4a01-ac08-2f4e8cbff103" providerId="ADAL" clId="{B98D8F7B-9DFB-41FE-8795-BE7DDB7C2F88}"/>
    <pc:docChg chg="custSel addSld modSld">
      <pc:chgData name="Bull, James" userId="c45cde1c-ac2b-4a01-ac08-2f4e8cbff103" providerId="ADAL" clId="{B98D8F7B-9DFB-41FE-8795-BE7DDB7C2F88}" dt="2020-11-10T16:10:10.725" v="43" actId="20577"/>
      <pc:docMkLst>
        <pc:docMk/>
      </pc:docMkLst>
      <pc:sldChg chg="addSp modSp">
        <pc:chgData name="Bull, James" userId="c45cde1c-ac2b-4a01-ac08-2f4e8cbff103" providerId="ADAL" clId="{B98D8F7B-9DFB-41FE-8795-BE7DDB7C2F88}" dt="2020-11-10T16:10:10.725" v="43" actId="20577"/>
        <pc:sldMkLst>
          <pc:docMk/>
          <pc:sldMk cId="3429939049" sldId="264"/>
        </pc:sldMkLst>
        <pc:spChg chg="mod">
          <ac:chgData name="Bull, James" userId="c45cde1c-ac2b-4a01-ac08-2f4e8cbff103" providerId="ADAL" clId="{B98D8F7B-9DFB-41FE-8795-BE7DDB7C2F88}" dt="2020-11-10T16:08:57.835" v="10" actId="113"/>
          <ac:spMkLst>
            <pc:docMk/>
            <pc:sldMk cId="3429939049" sldId="264"/>
            <ac:spMk id="2" creationId="{22759B37-9E0F-412D-8EC6-F77BAFC1D675}"/>
          </ac:spMkLst>
        </pc:spChg>
        <pc:spChg chg="add mod">
          <ac:chgData name="Bull, James" userId="c45cde1c-ac2b-4a01-ac08-2f4e8cbff103" providerId="ADAL" clId="{B98D8F7B-9DFB-41FE-8795-BE7DDB7C2F88}" dt="2020-11-10T16:10:10.725" v="43" actId="20577"/>
          <ac:spMkLst>
            <pc:docMk/>
            <pc:sldMk cId="3429939049" sldId="264"/>
            <ac:spMk id="3" creationId="{3A1141CE-AE5E-414F-A7BF-F072292C8F1F}"/>
          </ac:spMkLst>
        </pc:spChg>
      </pc:sldChg>
      <pc:sldChg chg="add">
        <pc:chgData name="Bull, James" userId="c45cde1c-ac2b-4a01-ac08-2f4e8cbff103" providerId="ADAL" clId="{B98D8F7B-9DFB-41FE-8795-BE7DDB7C2F88}" dt="2020-11-10T16:08:51.061" v="0"/>
        <pc:sldMkLst>
          <pc:docMk/>
          <pc:sldMk cId="2136825681" sldId="269"/>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CA4CA-9D8B-43F8-95F2-FA4A6FCBB6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E8A96C4-A243-49C4-8B25-AE4813EA58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62439BC-8041-4137-AEA8-D01D7120E64D}"/>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5" name="Footer Placeholder 4">
            <a:extLst>
              <a:ext uri="{FF2B5EF4-FFF2-40B4-BE49-F238E27FC236}">
                <a16:creationId xmlns:a16="http://schemas.microsoft.com/office/drawing/2014/main" id="{E00B89F8-A9C8-43C2-B18B-809C65E166D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02F5CFB-F5F8-4CCF-BCA4-93BE10FEFFF0}"/>
              </a:ext>
            </a:extLst>
          </p:cNvPr>
          <p:cNvSpPr>
            <a:spLocks noGrp="1"/>
          </p:cNvSpPr>
          <p:nvPr>
            <p:ph type="sldNum" sz="quarter" idx="12"/>
          </p:nvPr>
        </p:nvSpPr>
        <p:spPr/>
        <p:txBody>
          <a:bodyPr/>
          <a:lstStyle/>
          <a:p>
            <a:fld id="{4C80A745-D362-4EA4-913D-A9F5F36F9A11}" type="slidenum">
              <a:rPr lang="en-GB" smtClean="0"/>
              <a:t>‹#›</a:t>
            </a:fld>
            <a:endParaRPr lang="en-GB" dirty="0"/>
          </a:p>
        </p:txBody>
      </p:sp>
      <p:pic>
        <p:nvPicPr>
          <p:cNvPr id="7" name="Picture 6" descr="A picture containing timeline&#10;&#10;Description automatically generated">
            <a:extLst>
              <a:ext uri="{FF2B5EF4-FFF2-40B4-BE49-F238E27FC236}">
                <a16:creationId xmlns:a16="http://schemas.microsoft.com/office/drawing/2014/main" id="{453B0992-9D65-46CA-9B4F-B9AEAE443C82}"/>
              </a:ext>
            </a:extLst>
          </p:cNvPr>
          <p:cNvPicPr>
            <a:picLocks noChangeAspect="1"/>
          </p:cNvPicPr>
          <p:nvPr userDrawn="1"/>
        </p:nvPicPr>
        <p:blipFill>
          <a:blip r:embed="rId2"/>
          <a:stretch>
            <a:fillRect/>
          </a:stretch>
        </p:blipFill>
        <p:spPr>
          <a:xfrm>
            <a:off x="7349881" y="5512594"/>
            <a:ext cx="4711491" cy="1208881"/>
          </a:xfrm>
          <a:prstGeom prst="rect">
            <a:avLst/>
          </a:prstGeom>
        </p:spPr>
      </p:pic>
    </p:spTree>
    <p:extLst>
      <p:ext uri="{BB962C8B-B14F-4D97-AF65-F5344CB8AC3E}">
        <p14:creationId xmlns:p14="http://schemas.microsoft.com/office/powerpoint/2010/main" val="27472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0821-708F-4D22-B5F5-A5181103B46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BE3314-AF51-46F0-B67A-EE68C71E4E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3778A2-5D3F-469F-982B-57A50DB883F5}"/>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5" name="Footer Placeholder 4">
            <a:extLst>
              <a:ext uri="{FF2B5EF4-FFF2-40B4-BE49-F238E27FC236}">
                <a16:creationId xmlns:a16="http://schemas.microsoft.com/office/drawing/2014/main" id="{32B20F2E-0E95-4FBE-BCBA-0681E3B71F8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E337CAD-3449-4C29-987A-4C49CF835DC0}"/>
              </a:ext>
            </a:extLst>
          </p:cNvPr>
          <p:cNvSpPr>
            <a:spLocks noGrp="1"/>
          </p:cNvSpPr>
          <p:nvPr>
            <p:ph type="sldNum" sz="quarter" idx="12"/>
          </p:nvPr>
        </p:nvSpPr>
        <p:spPr/>
        <p:txBody>
          <a:bodyPr/>
          <a:lstStyle/>
          <a:p>
            <a:fld id="{4C80A745-D362-4EA4-913D-A9F5F36F9A11}" type="slidenum">
              <a:rPr lang="en-GB" smtClean="0"/>
              <a:t>‹#›</a:t>
            </a:fld>
            <a:endParaRPr lang="en-GB" dirty="0"/>
          </a:p>
        </p:txBody>
      </p:sp>
      <p:pic>
        <p:nvPicPr>
          <p:cNvPr id="7" name="Picture 6" descr="A picture containing timeline&#10;&#10;Description automatically generated">
            <a:extLst>
              <a:ext uri="{FF2B5EF4-FFF2-40B4-BE49-F238E27FC236}">
                <a16:creationId xmlns:a16="http://schemas.microsoft.com/office/drawing/2014/main" id="{08E3C359-8887-4092-B429-656CED18B750}"/>
              </a:ext>
            </a:extLst>
          </p:cNvPr>
          <p:cNvPicPr>
            <a:picLocks noChangeAspect="1"/>
          </p:cNvPicPr>
          <p:nvPr userDrawn="1"/>
        </p:nvPicPr>
        <p:blipFill>
          <a:blip r:embed="rId2"/>
          <a:stretch>
            <a:fillRect/>
          </a:stretch>
        </p:blipFill>
        <p:spPr>
          <a:xfrm>
            <a:off x="7258440" y="5512594"/>
            <a:ext cx="4711491" cy="1208881"/>
          </a:xfrm>
          <a:prstGeom prst="rect">
            <a:avLst/>
          </a:prstGeom>
        </p:spPr>
      </p:pic>
    </p:spTree>
    <p:extLst>
      <p:ext uri="{BB962C8B-B14F-4D97-AF65-F5344CB8AC3E}">
        <p14:creationId xmlns:p14="http://schemas.microsoft.com/office/powerpoint/2010/main" val="332247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70D1FE-03C9-41CD-A56F-3513F7BBE1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A3723D-8B3B-4C11-8FF0-AFDD20B281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427751-82B6-4D75-A470-8F5FC2461BF4}"/>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5" name="Footer Placeholder 4">
            <a:extLst>
              <a:ext uri="{FF2B5EF4-FFF2-40B4-BE49-F238E27FC236}">
                <a16:creationId xmlns:a16="http://schemas.microsoft.com/office/drawing/2014/main" id="{A8D044F1-247B-4C36-A87B-63D1DDB7167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D810A75-5799-4216-A108-1A90689ABA20}"/>
              </a:ext>
            </a:extLst>
          </p:cNvPr>
          <p:cNvSpPr>
            <a:spLocks noGrp="1"/>
          </p:cNvSpPr>
          <p:nvPr>
            <p:ph type="sldNum" sz="quarter" idx="12"/>
          </p:nvPr>
        </p:nvSpPr>
        <p:spPr/>
        <p:txBody>
          <a:bodyPr/>
          <a:lstStyle/>
          <a:p>
            <a:fld id="{4C80A745-D362-4EA4-913D-A9F5F36F9A11}" type="slidenum">
              <a:rPr lang="en-GB" smtClean="0"/>
              <a:t>‹#›</a:t>
            </a:fld>
            <a:endParaRPr lang="en-GB" dirty="0"/>
          </a:p>
        </p:txBody>
      </p:sp>
    </p:spTree>
    <p:extLst>
      <p:ext uri="{BB962C8B-B14F-4D97-AF65-F5344CB8AC3E}">
        <p14:creationId xmlns:p14="http://schemas.microsoft.com/office/powerpoint/2010/main" val="194933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B900A-2949-4058-96CB-8838944FAC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FD2104-E641-4E07-9DEC-660F5293B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B678E0-464B-4433-8E59-D56F82F50CB6}"/>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5" name="Footer Placeholder 4">
            <a:extLst>
              <a:ext uri="{FF2B5EF4-FFF2-40B4-BE49-F238E27FC236}">
                <a16:creationId xmlns:a16="http://schemas.microsoft.com/office/drawing/2014/main" id="{D7D3EC55-546C-494A-B31B-D282EC20526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430EFA6-6710-4B1F-9B94-BCBDC72106D8}"/>
              </a:ext>
            </a:extLst>
          </p:cNvPr>
          <p:cNvSpPr>
            <a:spLocks noGrp="1"/>
          </p:cNvSpPr>
          <p:nvPr>
            <p:ph type="sldNum" sz="quarter" idx="12"/>
          </p:nvPr>
        </p:nvSpPr>
        <p:spPr/>
        <p:txBody>
          <a:bodyPr/>
          <a:lstStyle/>
          <a:p>
            <a:fld id="{4C80A745-D362-4EA4-913D-A9F5F36F9A11}" type="slidenum">
              <a:rPr lang="en-GB" smtClean="0"/>
              <a:t>‹#›</a:t>
            </a:fld>
            <a:endParaRPr lang="en-GB" dirty="0"/>
          </a:p>
        </p:txBody>
      </p:sp>
      <p:pic>
        <p:nvPicPr>
          <p:cNvPr id="7" name="Picture 6" descr="A picture containing timeline&#10;&#10;Description automatically generated">
            <a:extLst>
              <a:ext uri="{FF2B5EF4-FFF2-40B4-BE49-F238E27FC236}">
                <a16:creationId xmlns:a16="http://schemas.microsoft.com/office/drawing/2014/main" id="{D29953ED-D035-4596-970E-A2ACEB2E51C1}"/>
              </a:ext>
            </a:extLst>
          </p:cNvPr>
          <p:cNvPicPr>
            <a:picLocks noChangeAspect="1"/>
          </p:cNvPicPr>
          <p:nvPr userDrawn="1"/>
        </p:nvPicPr>
        <p:blipFill>
          <a:blip r:embed="rId2"/>
          <a:stretch>
            <a:fillRect/>
          </a:stretch>
        </p:blipFill>
        <p:spPr>
          <a:xfrm>
            <a:off x="7254163" y="5512594"/>
            <a:ext cx="4711491" cy="1208881"/>
          </a:xfrm>
          <a:prstGeom prst="rect">
            <a:avLst/>
          </a:prstGeom>
        </p:spPr>
      </p:pic>
    </p:spTree>
    <p:extLst>
      <p:ext uri="{BB962C8B-B14F-4D97-AF65-F5344CB8AC3E}">
        <p14:creationId xmlns:p14="http://schemas.microsoft.com/office/powerpoint/2010/main" val="274204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3B3BC-059E-4DC6-AE5D-B882DA09CC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5C07FBA-1B45-4855-80F5-3CD973FF6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AE2734-F599-4AF2-904A-1405B9437416}"/>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5" name="Footer Placeholder 4">
            <a:extLst>
              <a:ext uri="{FF2B5EF4-FFF2-40B4-BE49-F238E27FC236}">
                <a16:creationId xmlns:a16="http://schemas.microsoft.com/office/drawing/2014/main" id="{C6DAD233-A9AC-40F2-86D9-107D5C263DC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F50A659-A627-4474-A709-591F12395FA1}"/>
              </a:ext>
            </a:extLst>
          </p:cNvPr>
          <p:cNvSpPr>
            <a:spLocks noGrp="1"/>
          </p:cNvSpPr>
          <p:nvPr>
            <p:ph type="sldNum" sz="quarter" idx="12"/>
          </p:nvPr>
        </p:nvSpPr>
        <p:spPr/>
        <p:txBody>
          <a:bodyPr/>
          <a:lstStyle/>
          <a:p>
            <a:fld id="{4C80A745-D362-4EA4-913D-A9F5F36F9A11}" type="slidenum">
              <a:rPr lang="en-GB" smtClean="0"/>
              <a:t>‹#›</a:t>
            </a:fld>
            <a:endParaRPr lang="en-GB" dirty="0"/>
          </a:p>
        </p:txBody>
      </p:sp>
    </p:spTree>
    <p:extLst>
      <p:ext uri="{BB962C8B-B14F-4D97-AF65-F5344CB8AC3E}">
        <p14:creationId xmlns:p14="http://schemas.microsoft.com/office/powerpoint/2010/main" val="102423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813F-C736-4B8A-8604-87CE43BD4B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F0016A-AB69-4E4E-BAA3-A41C59C66448}"/>
              </a:ext>
            </a:extLst>
          </p:cNvPr>
          <p:cNvSpPr>
            <a:spLocks noGrp="1"/>
          </p:cNvSpPr>
          <p:nvPr>
            <p:ph sz="half" idx="1"/>
          </p:nvPr>
        </p:nvSpPr>
        <p:spPr>
          <a:xfrm>
            <a:off x="838200" y="1825625"/>
            <a:ext cx="5181600" cy="35301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7E3DC3B-6700-41A3-B207-0CDF6B16E539}"/>
              </a:ext>
            </a:extLst>
          </p:cNvPr>
          <p:cNvSpPr>
            <a:spLocks noGrp="1"/>
          </p:cNvSpPr>
          <p:nvPr>
            <p:ph sz="half" idx="2"/>
          </p:nvPr>
        </p:nvSpPr>
        <p:spPr>
          <a:xfrm>
            <a:off x="6361610" y="1825625"/>
            <a:ext cx="4992189" cy="35301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C4B062D-D1A8-4C19-BA51-2C7572D2FB92}"/>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6" name="Footer Placeholder 5">
            <a:extLst>
              <a:ext uri="{FF2B5EF4-FFF2-40B4-BE49-F238E27FC236}">
                <a16:creationId xmlns:a16="http://schemas.microsoft.com/office/drawing/2014/main" id="{B0B8C1BF-320A-49F1-8ABB-100DFD142AD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A4EC888-1AB8-4860-96D8-2D599E596DBF}"/>
              </a:ext>
            </a:extLst>
          </p:cNvPr>
          <p:cNvSpPr>
            <a:spLocks noGrp="1"/>
          </p:cNvSpPr>
          <p:nvPr>
            <p:ph type="sldNum" sz="quarter" idx="12"/>
          </p:nvPr>
        </p:nvSpPr>
        <p:spPr/>
        <p:txBody>
          <a:bodyPr/>
          <a:lstStyle/>
          <a:p>
            <a:fld id="{4C80A745-D362-4EA4-913D-A9F5F36F9A11}" type="slidenum">
              <a:rPr lang="en-GB" smtClean="0"/>
              <a:t>‹#›</a:t>
            </a:fld>
            <a:endParaRPr lang="en-GB" dirty="0"/>
          </a:p>
        </p:txBody>
      </p:sp>
      <p:pic>
        <p:nvPicPr>
          <p:cNvPr id="8" name="Picture 7" descr="A picture containing timeline&#10;&#10;Description automatically generated">
            <a:extLst>
              <a:ext uri="{FF2B5EF4-FFF2-40B4-BE49-F238E27FC236}">
                <a16:creationId xmlns:a16="http://schemas.microsoft.com/office/drawing/2014/main" id="{731994C2-03AD-4785-A447-4BE135C9C2FE}"/>
              </a:ext>
            </a:extLst>
          </p:cNvPr>
          <p:cNvPicPr>
            <a:picLocks noChangeAspect="1"/>
          </p:cNvPicPr>
          <p:nvPr userDrawn="1"/>
        </p:nvPicPr>
        <p:blipFill>
          <a:blip r:embed="rId2"/>
          <a:stretch>
            <a:fillRect/>
          </a:stretch>
        </p:blipFill>
        <p:spPr>
          <a:xfrm>
            <a:off x="7088623" y="5512594"/>
            <a:ext cx="4711491" cy="1208881"/>
          </a:xfrm>
          <a:prstGeom prst="rect">
            <a:avLst/>
          </a:prstGeom>
        </p:spPr>
      </p:pic>
    </p:spTree>
    <p:extLst>
      <p:ext uri="{BB962C8B-B14F-4D97-AF65-F5344CB8AC3E}">
        <p14:creationId xmlns:p14="http://schemas.microsoft.com/office/powerpoint/2010/main" val="3653094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7459-CB55-4460-9493-C1D9087C1A2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A502DB-34F6-4C3F-AA64-F98F27A400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A50101-09DE-428B-AD6E-FC992DA239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92FE115-72C8-48FA-898C-9AF5D141E6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BAE02A-6888-4F45-A008-A6B5B57C31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3CB2A30-F897-4551-8A28-37AB1FE8BB42}"/>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8" name="Footer Placeholder 7">
            <a:extLst>
              <a:ext uri="{FF2B5EF4-FFF2-40B4-BE49-F238E27FC236}">
                <a16:creationId xmlns:a16="http://schemas.microsoft.com/office/drawing/2014/main" id="{0C8C77AA-F0E5-4D1B-8943-37661B78E3B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F4BABBA-8B0B-4F8E-A745-DA27D171EFB1}"/>
              </a:ext>
            </a:extLst>
          </p:cNvPr>
          <p:cNvSpPr>
            <a:spLocks noGrp="1"/>
          </p:cNvSpPr>
          <p:nvPr>
            <p:ph type="sldNum" sz="quarter" idx="12"/>
          </p:nvPr>
        </p:nvSpPr>
        <p:spPr/>
        <p:txBody>
          <a:bodyPr/>
          <a:lstStyle/>
          <a:p>
            <a:fld id="{4C80A745-D362-4EA4-913D-A9F5F36F9A11}" type="slidenum">
              <a:rPr lang="en-GB" smtClean="0"/>
              <a:t>‹#›</a:t>
            </a:fld>
            <a:endParaRPr lang="en-GB" dirty="0"/>
          </a:p>
        </p:txBody>
      </p:sp>
      <p:pic>
        <p:nvPicPr>
          <p:cNvPr id="10" name="Picture 9" descr="A picture containing timeline&#10;&#10;Description automatically generated">
            <a:extLst>
              <a:ext uri="{FF2B5EF4-FFF2-40B4-BE49-F238E27FC236}">
                <a16:creationId xmlns:a16="http://schemas.microsoft.com/office/drawing/2014/main" id="{7F8CF7F3-F435-4134-A90A-FA2C25FEE82C}"/>
              </a:ext>
            </a:extLst>
          </p:cNvPr>
          <p:cNvPicPr>
            <a:picLocks noChangeAspect="1"/>
          </p:cNvPicPr>
          <p:nvPr userDrawn="1"/>
        </p:nvPicPr>
        <p:blipFill>
          <a:blip r:embed="rId2"/>
          <a:stretch>
            <a:fillRect/>
          </a:stretch>
        </p:blipFill>
        <p:spPr>
          <a:xfrm>
            <a:off x="7349881" y="5512594"/>
            <a:ext cx="4711491" cy="1208881"/>
          </a:xfrm>
          <a:prstGeom prst="rect">
            <a:avLst/>
          </a:prstGeom>
        </p:spPr>
      </p:pic>
    </p:spTree>
    <p:extLst>
      <p:ext uri="{BB962C8B-B14F-4D97-AF65-F5344CB8AC3E}">
        <p14:creationId xmlns:p14="http://schemas.microsoft.com/office/powerpoint/2010/main" val="423497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BE185-5429-477C-B9EB-72F17FEF84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181535C-94CC-4B06-B34E-614E7E50DFBB}"/>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4" name="Footer Placeholder 3">
            <a:extLst>
              <a:ext uri="{FF2B5EF4-FFF2-40B4-BE49-F238E27FC236}">
                <a16:creationId xmlns:a16="http://schemas.microsoft.com/office/drawing/2014/main" id="{EE79992F-BAC8-431E-932A-A776AACB318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424D4065-53D7-466A-94E7-23281A764995}"/>
              </a:ext>
            </a:extLst>
          </p:cNvPr>
          <p:cNvSpPr>
            <a:spLocks noGrp="1"/>
          </p:cNvSpPr>
          <p:nvPr>
            <p:ph type="sldNum" sz="quarter" idx="12"/>
          </p:nvPr>
        </p:nvSpPr>
        <p:spPr/>
        <p:txBody>
          <a:bodyPr/>
          <a:lstStyle/>
          <a:p>
            <a:fld id="{4C80A745-D362-4EA4-913D-A9F5F36F9A11}" type="slidenum">
              <a:rPr lang="en-GB" smtClean="0"/>
              <a:t>‹#›</a:t>
            </a:fld>
            <a:endParaRPr lang="en-GB" dirty="0"/>
          </a:p>
        </p:txBody>
      </p:sp>
      <p:pic>
        <p:nvPicPr>
          <p:cNvPr id="6" name="Picture 5" descr="A picture containing timeline&#10;&#10;Description automatically generated">
            <a:extLst>
              <a:ext uri="{FF2B5EF4-FFF2-40B4-BE49-F238E27FC236}">
                <a16:creationId xmlns:a16="http://schemas.microsoft.com/office/drawing/2014/main" id="{E510F64A-4844-46E9-8CD5-BD819B241B4D}"/>
              </a:ext>
            </a:extLst>
          </p:cNvPr>
          <p:cNvPicPr>
            <a:picLocks noChangeAspect="1"/>
          </p:cNvPicPr>
          <p:nvPr userDrawn="1"/>
        </p:nvPicPr>
        <p:blipFill>
          <a:blip r:embed="rId2"/>
          <a:stretch>
            <a:fillRect/>
          </a:stretch>
        </p:blipFill>
        <p:spPr>
          <a:xfrm>
            <a:off x="7349881" y="5512594"/>
            <a:ext cx="4711491" cy="1208881"/>
          </a:xfrm>
          <a:prstGeom prst="rect">
            <a:avLst/>
          </a:prstGeom>
        </p:spPr>
      </p:pic>
    </p:spTree>
    <p:extLst>
      <p:ext uri="{BB962C8B-B14F-4D97-AF65-F5344CB8AC3E}">
        <p14:creationId xmlns:p14="http://schemas.microsoft.com/office/powerpoint/2010/main" val="206564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3BF0B-47AA-4670-9E74-84C1972ECFF0}"/>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3" name="Footer Placeholder 2">
            <a:extLst>
              <a:ext uri="{FF2B5EF4-FFF2-40B4-BE49-F238E27FC236}">
                <a16:creationId xmlns:a16="http://schemas.microsoft.com/office/drawing/2014/main" id="{E91D0F6A-D348-4D63-9CB6-BD4FE3B247FF}"/>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8BE389E-3217-436A-A2B5-3A46139DF73E}"/>
              </a:ext>
            </a:extLst>
          </p:cNvPr>
          <p:cNvSpPr>
            <a:spLocks noGrp="1"/>
          </p:cNvSpPr>
          <p:nvPr>
            <p:ph type="sldNum" sz="quarter" idx="12"/>
          </p:nvPr>
        </p:nvSpPr>
        <p:spPr/>
        <p:txBody>
          <a:bodyPr/>
          <a:lstStyle/>
          <a:p>
            <a:fld id="{4C80A745-D362-4EA4-913D-A9F5F36F9A11}" type="slidenum">
              <a:rPr lang="en-GB" smtClean="0"/>
              <a:t>‹#›</a:t>
            </a:fld>
            <a:endParaRPr lang="en-GB" dirty="0"/>
          </a:p>
        </p:txBody>
      </p:sp>
      <p:pic>
        <p:nvPicPr>
          <p:cNvPr id="5" name="Picture 4" descr="A picture containing timeline&#10;&#10;Description automatically generated">
            <a:extLst>
              <a:ext uri="{FF2B5EF4-FFF2-40B4-BE49-F238E27FC236}">
                <a16:creationId xmlns:a16="http://schemas.microsoft.com/office/drawing/2014/main" id="{40F8A96C-F5A2-4BC9-846D-72199DC9CEA2}"/>
              </a:ext>
            </a:extLst>
          </p:cNvPr>
          <p:cNvPicPr>
            <a:picLocks noChangeAspect="1"/>
          </p:cNvPicPr>
          <p:nvPr userDrawn="1"/>
        </p:nvPicPr>
        <p:blipFill>
          <a:blip r:embed="rId2"/>
          <a:stretch>
            <a:fillRect/>
          </a:stretch>
        </p:blipFill>
        <p:spPr>
          <a:xfrm>
            <a:off x="7258441" y="5512594"/>
            <a:ext cx="4711491" cy="1208881"/>
          </a:xfrm>
          <a:prstGeom prst="rect">
            <a:avLst/>
          </a:prstGeom>
        </p:spPr>
      </p:pic>
    </p:spTree>
    <p:extLst>
      <p:ext uri="{BB962C8B-B14F-4D97-AF65-F5344CB8AC3E}">
        <p14:creationId xmlns:p14="http://schemas.microsoft.com/office/powerpoint/2010/main" val="270981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DA6B7-E983-4853-87A3-6A89EBD5B3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B669434-C327-4505-AE02-026C5CA349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8F6F4A8-D28D-4A14-884E-1E499369C2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ADE633-ACFA-49E7-A2DC-BA0D10C0C7C0}"/>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6" name="Footer Placeholder 5">
            <a:extLst>
              <a:ext uri="{FF2B5EF4-FFF2-40B4-BE49-F238E27FC236}">
                <a16:creationId xmlns:a16="http://schemas.microsoft.com/office/drawing/2014/main" id="{1996C149-E5BA-4C6C-965A-3C8F6AB6AAB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916FE4A-9D3A-460A-BC76-8D10160219F5}"/>
              </a:ext>
            </a:extLst>
          </p:cNvPr>
          <p:cNvSpPr>
            <a:spLocks noGrp="1"/>
          </p:cNvSpPr>
          <p:nvPr>
            <p:ph type="sldNum" sz="quarter" idx="12"/>
          </p:nvPr>
        </p:nvSpPr>
        <p:spPr/>
        <p:txBody>
          <a:bodyPr/>
          <a:lstStyle/>
          <a:p>
            <a:fld id="{4C80A745-D362-4EA4-913D-A9F5F36F9A11}" type="slidenum">
              <a:rPr lang="en-GB" smtClean="0"/>
              <a:t>‹#›</a:t>
            </a:fld>
            <a:endParaRPr lang="en-GB" dirty="0"/>
          </a:p>
        </p:txBody>
      </p:sp>
    </p:spTree>
    <p:extLst>
      <p:ext uri="{BB962C8B-B14F-4D97-AF65-F5344CB8AC3E}">
        <p14:creationId xmlns:p14="http://schemas.microsoft.com/office/powerpoint/2010/main" val="341905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B424-82CE-4C1F-96AE-66660E1FBC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7F53D1-737A-4D9F-A6BE-28DC8F937B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D72687F-B5F5-4D57-94DB-737FD7048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C89BA6-4DB2-4EEE-87AC-A34EBB13C882}"/>
              </a:ext>
            </a:extLst>
          </p:cNvPr>
          <p:cNvSpPr>
            <a:spLocks noGrp="1"/>
          </p:cNvSpPr>
          <p:nvPr>
            <p:ph type="dt" sz="half" idx="10"/>
          </p:nvPr>
        </p:nvSpPr>
        <p:spPr/>
        <p:txBody>
          <a:bodyPr/>
          <a:lstStyle/>
          <a:p>
            <a:fld id="{3780F75E-AC6D-4F87-A1C9-D6D4911E77D8}" type="datetimeFigureOut">
              <a:rPr lang="en-GB" smtClean="0"/>
              <a:t>10/11/2020</a:t>
            </a:fld>
            <a:endParaRPr lang="en-GB" dirty="0"/>
          </a:p>
        </p:txBody>
      </p:sp>
      <p:sp>
        <p:nvSpPr>
          <p:cNvPr id="6" name="Footer Placeholder 5">
            <a:extLst>
              <a:ext uri="{FF2B5EF4-FFF2-40B4-BE49-F238E27FC236}">
                <a16:creationId xmlns:a16="http://schemas.microsoft.com/office/drawing/2014/main" id="{D51B9D9E-27D7-4641-9A6E-C455018E253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6991179-2D15-4570-A2A4-4D37358D22E9}"/>
              </a:ext>
            </a:extLst>
          </p:cNvPr>
          <p:cNvSpPr>
            <a:spLocks noGrp="1"/>
          </p:cNvSpPr>
          <p:nvPr>
            <p:ph type="sldNum" sz="quarter" idx="12"/>
          </p:nvPr>
        </p:nvSpPr>
        <p:spPr/>
        <p:txBody>
          <a:bodyPr/>
          <a:lstStyle/>
          <a:p>
            <a:fld id="{4C80A745-D362-4EA4-913D-A9F5F36F9A11}" type="slidenum">
              <a:rPr lang="en-GB" smtClean="0"/>
              <a:t>‹#›</a:t>
            </a:fld>
            <a:endParaRPr lang="en-GB" dirty="0"/>
          </a:p>
        </p:txBody>
      </p:sp>
      <p:pic>
        <p:nvPicPr>
          <p:cNvPr id="8" name="Picture 7" descr="A picture containing timeline&#10;&#10;Description automatically generated">
            <a:extLst>
              <a:ext uri="{FF2B5EF4-FFF2-40B4-BE49-F238E27FC236}">
                <a16:creationId xmlns:a16="http://schemas.microsoft.com/office/drawing/2014/main" id="{7A08B321-61C2-4903-820C-6197905B33D7}"/>
              </a:ext>
            </a:extLst>
          </p:cNvPr>
          <p:cNvPicPr>
            <a:picLocks noChangeAspect="1"/>
          </p:cNvPicPr>
          <p:nvPr userDrawn="1"/>
        </p:nvPicPr>
        <p:blipFill>
          <a:blip r:embed="rId2"/>
          <a:stretch>
            <a:fillRect/>
          </a:stretch>
        </p:blipFill>
        <p:spPr>
          <a:xfrm>
            <a:off x="7349881" y="5512594"/>
            <a:ext cx="4711491" cy="1208881"/>
          </a:xfrm>
          <a:prstGeom prst="rect">
            <a:avLst/>
          </a:prstGeom>
        </p:spPr>
      </p:pic>
    </p:spTree>
    <p:extLst>
      <p:ext uri="{BB962C8B-B14F-4D97-AF65-F5344CB8AC3E}">
        <p14:creationId xmlns:p14="http://schemas.microsoft.com/office/powerpoint/2010/main" val="2904259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64287B-0030-4274-8EEA-F754C533E8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E63146-07B5-44A6-B330-634D6CCBBE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FF6E0A-2FF6-4E54-AAE1-0B8C636140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0F75E-AC6D-4F87-A1C9-D6D4911E77D8}" type="datetimeFigureOut">
              <a:rPr lang="en-GB" smtClean="0"/>
              <a:t>10/11/2020</a:t>
            </a:fld>
            <a:endParaRPr lang="en-GB" dirty="0"/>
          </a:p>
        </p:txBody>
      </p:sp>
      <p:sp>
        <p:nvSpPr>
          <p:cNvPr id="5" name="Footer Placeholder 4">
            <a:extLst>
              <a:ext uri="{FF2B5EF4-FFF2-40B4-BE49-F238E27FC236}">
                <a16:creationId xmlns:a16="http://schemas.microsoft.com/office/drawing/2014/main" id="{A81B6EE9-A430-4968-87F0-2787E05B03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78E978E-3711-4305-A4D4-C1A63BD5DE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0A745-D362-4EA4-913D-A9F5F36F9A11}" type="slidenum">
              <a:rPr lang="en-GB" smtClean="0"/>
              <a:t>‹#›</a:t>
            </a:fld>
            <a:endParaRPr lang="en-GB" dirty="0"/>
          </a:p>
        </p:txBody>
      </p:sp>
      <p:pic>
        <p:nvPicPr>
          <p:cNvPr id="7" name="Picture 6" descr="A picture containing timeline&#10;&#10;Description automatically generated">
            <a:extLst>
              <a:ext uri="{FF2B5EF4-FFF2-40B4-BE49-F238E27FC236}">
                <a16:creationId xmlns:a16="http://schemas.microsoft.com/office/drawing/2014/main" id="{3AE6088F-6B9D-4F33-87A7-5A0EFC133FB7}"/>
              </a:ext>
            </a:extLst>
          </p:cNvPr>
          <p:cNvPicPr>
            <a:picLocks noChangeAspect="1"/>
          </p:cNvPicPr>
          <p:nvPr userDrawn="1"/>
        </p:nvPicPr>
        <p:blipFill>
          <a:blip r:embed="rId13"/>
          <a:stretch>
            <a:fillRect/>
          </a:stretch>
        </p:blipFill>
        <p:spPr>
          <a:xfrm>
            <a:off x="7349881" y="5512594"/>
            <a:ext cx="4711491" cy="1208881"/>
          </a:xfrm>
          <a:prstGeom prst="rect">
            <a:avLst/>
          </a:prstGeom>
        </p:spPr>
      </p:pic>
    </p:spTree>
    <p:extLst>
      <p:ext uri="{BB962C8B-B14F-4D97-AF65-F5344CB8AC3E}">
        <p14:creationId xmlns:p14="http://schemas.microsoft.com/office/powerpoint/2010/main" val="283393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6"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ebarchive.nationalarchives.gov.uk/20150407084003/http:/www.midstaffspublicinquiry.com/report" TargetMode="External"/><Relationship Id="rId2" Type="http://schemas.openxmlformats.org/officeDocument/2006/relationships/hyperlink" Target="https://www.gov.uk/government/publications/the-nhs-constitution-for-england" TargetMode="External"/><Relationship Id="rId1" Type="http://schemas.openxmlformats.org/officeDocument/2006/relationships/slideLayout" Target="../slideLayouts/slideLayout6.xml"/><Relationship Id="rId6" Type="http://schemas.openxmlformats.org/officeDocument/2006/relationships/hyperlink" Target="https://www.pointofcarefoundation.org.uk/evidence/staff-care-report/" TargetMode="External"/><Relationship Id="rId5" Type="http://schemas.openxmlformats.org/officeDocument/2006/relationships/hyperlink" Target="http://qualitysafety.bmj.com/content/early/2013/08/28/bmjqs-2013-001947.full.pdf" TargetMode="External"/><Relationship Id="rId4" Type="http://schemas.openxmlformats.org/officeDocument/2006/relationships/hyperlink" Target="https://www.gov.uk/government/uploads/system/uploads/attachment_data/file/215455/dh_129656.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098897C-3A20-415C-B809-28980E78A6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F672E71-4896-412C-9C70-888CBA0C2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6B7E3EC-C59E-4F8C-847C-81E9EC27BDA2}"/>
              </a:ext>
            </a:extLst>
          </p:cNvPr>
          <p:cNvSpPr>
            <a:spLocks noGrp="1"/>
          </p:cNvSpPr>
          <p:nvPr>
            <p:ph type="ctrTitle"/>
          </p:nvPr>
        </p:nvSpPr>
        <p:spPr>
          <a:xfrm>
            <a:off x="994873" y="3736429"/>
            <a:ext cx="6347918" cy="2397488"/>
          </a:xfrm>
        </p:spPr>
        <p:txBody>
          <a:bodyPr anchor="ctr">
            <a:normAutofit fontScale="90000"/>
          </a:bodyPr>
          <a:lstStyle/>
          <a:p>
            <a:r>
              <a:rPr lang="en-GB" sz="3200" b="1" dirty="0">
                <a:solidFill>
                  <a:srgbClr val="FFFFFF"/>
                </a:solidFill>
              </a:rPr>
              <a:t>Exploring the value of partnership working during times of crisis</a:t>
            </a:r>
            <a:br>
              <a:rPr lang="en-GB" sz="2700" dirty="0">
                <a:solidFill>
                  <a:srgbClr val="FFFFFF"/>
                </a:solidFill>
              </a:rPr>
            </a:br>
            <a:r>
              <a:rPr lang="en-GB" sz="2700" dirty="0">
                <a:solidFill>
                  <a:srgbClr val="FFFFFF"/>
                </a:solidFill>
              </a:rPr>
              <a:t>Estephanie Dunn – Royal College of Nursing </a:t>
            </a:r>
            <a:br>
              <a:rPr lang="en-GB" sz="2700" dirty="0">
                <a:solidFill>
                  <a:srgbClr val="FFFFFF"/>
                </a:solidFill>
              </a:rPr>
            </a:br>
            <a:r>
              <a:rPr lang="en-GB" sz="2700" dirty="0">
                <a:solidFill>
                  <a:srgbClr val="FFFFFF"/>
                </a:solidFill>
              </a:rPr>
              <a:t>James Bull – UNISON</a:t>
            </a:r>
            <a:br>
              <a:rPr lang="en-GB" sz="2700" dirty="0">
                <a:solidFill>
                  <a:srgbClr val="FFFFFF"/>
                </a:solidFill>
              </a:rPr>
            </a:br>
            <a:r>
              <a:rPr lang="en-GB" sz="2700" dirty="0">
                <a:solidFill>
                  <a:srgbClr val="FFFFFF"/>
                </a:solidFill>
              </a:rPr>
              <a:t>Amy Barringer - UNISON</a:t>
            </a:r>
            <a:br>
              <a:rPr lang="en-GB" sz="2700" dirty="0">
                <a:solidFill>
                  <a:srgbClr val="FFFFFF"/>
                </a:solidFill>
              </a:rPr>
            </a:br>
            <a:endParaRPr lang="en-GB" sz="2700" dirty="0">
              <a:solidFill>
                <a:srgbClr val="FFFFFF"/>
              </a:solidFill>
            </a:endParaRPr>
          </a:p>
        </p:txBody>
      </p:sp>
      <p:sp>
        <p:nvSpPr>
          <p:cNvPr id="3" name="Subtitle 2">
            <a:extLst>
              <a:ext uri="{FF2B5EF4-FFF2-40B4-BE49-F238E27FC236}">
                <a16:creationId xmlns:a16="http://schemas.microsoft.com/office/drawing/2014/main" id="{C9139DA7-BDD8-4B57-83DF-4274A7B42555}"/>
              </a:ext>
            </a:extLst>
          </p:cNvPr>
          <p:cNvSpPr>
            <a:spLocks noGrp="1"/>
          </p:cNvSpPr>
          <p:nvPr>
            <p:ph type="subTitle" idx="1"/>
          </p:nvPr>
        </p:nvSpPr>
        <p:spPr>
          <a:xfrm>
            <a:off x="7449798" y="3736429"/>
            <a:ext cx="3633923" cy="2397488"/>
          </a:xfrm>
        </p:spPr>
        <p:txBody>
          <a:bodyPr anchor="ctr">
            <a:normAutofit/>
          </a:bodyPr>
          <a:lstStyle/>
          <a:p>
            <a:br>
              <a:rPr lang="en-GB">
                <a:solidFill>
                  <a:srgbClr val="FFFFFF"/>
                </a:solidFill>
              </a:rPr>
            </a:br>
            <a:r>
              <a:rPr lang="en-GB" sz="2200">
                <a:solidFill>
                  <a:srgbClr val="FFFFFF"/>
                </a:solidFill>
              </a:rPr>
              <a:t>Greater Manchester Health and Care Workforce Summit</a:t>
            </a:r>
          </a:p>
          <a:p>
            <a:r>
              <a:rPr lang="en-GB" sz="2200">
                <a:solidFill>
                  <a:srgbClr val="FFFFFF"/>
                </a:solidFill>
              </a:rPr>
              <a:t> – 12</a:t>
            </a:r>
            <a:r>
              <a:rPr lang="en-GB" sz="2200" baseline="30000">
                <a:solidFill>
                  <a:srgbClr val="FFFFFF"/>
                </a:solidFill>
              </a:rPr>
              <a:t>th</a:t>
            </a:r>
            <a:r>
              <a:rPr lang="en-GB" sz="2200">
                <a:solidFill>
                  <a:srgbClr val="FFFFFF"/>
                </a:solidFill>
              </a:rPr>
              <a:t> November 2020</a:t>
            </a:r>
            <a:endParaRPr lang="en-GB" sz="2200" dirty="0">
              <a:solidFill>
                <a:srgbClr val="FFFFFF"/>
              </a:solidFill>
            </a:endParaRPr>
          </a:p>
        </p:txBody>
      </p:sp>
      <p:pic>
        <p:nvPicPr>
          <p:cNvPr id="17" name="Picture 16" descr="A picture containing timeline&#10;&#10;Description automatically generated">
            <a:extLst>
              <a:ext uri="{FF2B5EF4-FFF2-40B4-BE49-F238E27FC236}">
                <a16:creationId xmlns:a16="http://schemas.microsoft.com/office/drawing/2014/main" id="{7C101955-F27F-42FE-963C-B3CEC5B8F60C}"/>
              </a:ext>
            </a:extLst>
          </p:cNvPr>
          <p:cNvPicPr>
            <a:picLocks noChangeAspect="1"/>
          </p:cNvPicPr>
          <p:nvPr/>
        </p:nvPicPr>
        <p:blipFill rotWithShape="1">
          <a:blip r:embed="rId2">
            <a:duotone>
              <a:schemeClr val="accent2">
                <a:shade val="45000"/>
                <a:satMod val="135000"/>
              </a:schemeClr>
              <a:prstClr val="white"/>
            </a:duotone>
            <a:alphaModFix amt="54000"/>
          </a:blip>
          <a:srcRect t="7927" b="9498"/>
          <a:stretch/>
        </p:blipFill>
        <p:spPr>
          <a:xfrm>
            <a:off x="21" y="724083"/>
            <a:ext cx="12191979" cy="2542058"/>
          </a:xfrm>
          <a:prstGeom prst="rect">
            <a:avLst/>
          </a:prstGeom>
        </p:spPr>
      </p:pic>
    </p:spTree>
    <p:extLst>
      <p:ext uri="{BB962C8B-B14F-4D97-AF65-F5344CB8AC3E}">
        <p14:creationId xmlns:p14="http://schemas.microsoft.com/office/powerpoint/2010/main" val="272315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25FC2-1E34-46AB-87D7-C195388C26F6}"/>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Exploring the value of partnership working during times of crisis</a:t>
            </a:r>
            <a:endParaRPr lang="en-GB" dirty="0"/>
          </a:p>
        </p:txBody>
      </p:sp>
      <p:sp>
        <p:nvSpPr>
          <p:cNvPr id="3" name="Content Placeholder 2">
            <a:extLst>
              <a:ext uri="{FF2B5EF4-FFF2-40B4-BE49-F238E27FC236}">
                <a16:creationId xmlns:a16="http://schemas.microsoft.com/office/drawing/2014/main" id="{592C3F13-FC4B-4F20-B497-06E51D8F5306}"/>
              </a:ext>
            </a:extLst>
          </p:cNvPr>
          <p:cNvSpPr>
            <a:spLocks noGrp="1"/>
          </p:cNvSpPr>
          <p:nvPr>
            <p:ph sz="half" idx="1"/>
          </p:nvPr>
        </p:nvSpPr>
        <p:spPr>
          <a:xfrm>
            <a:off x="745435" y="1825625"/>
            <a:ext cx="5181600" cy="3530146"/>
          </a:xfrm>
        </p:spPr>
        <p:txBody>
          <a:bodyPr>
            <a:normAutofit fontScale="70000" lnSpcReduction="20000"/>
          </a:bodyPr>
          <a:lstStyle/>
          <a:p>
            <a:pPr lvl="0"/>
            <a:r>
              <a:rPr lang="en-GB" sz="2900" dirty="0">
                <a:latin typeface="Arial" panose="020B0604020202020204" pitchFamily="34" charset="0"/>
                <a:cs typeface="Arial" panose="020B0604020202020204" pitchFamily="34" charset="0"/>
              </a:rPr>
              <a:t>Aims:</a:t>
            </a:r>
          </a:p>
          <a:p>
            <a:pPr lvl="0"/>
            <a:r>
              <a:rPr lang="en-GB" dirty="0">
                <a:latin typeface="Arial" panose="020B0604020202020204" pitchFamily="34" charset="0"/>
                <a:cs typeface="Arial" panose="020B0604020202020204" pitchFamily="34" charset="0"/>
              </a:rPr>
              <a:t>The importance of partnership working when preparing for and dealing with the unknown.</a:t>
            </a:r>
          </a:p>
          <a:p>
            <a:pPr lvl="0"/>
            <a:r>
              <a:rPr lang="en-GB" dirty="0">
                <a:latin typeface="Arial" panose="020B0604020202020204" pitchFamily="34" charset="0"/>
                <a:cs typeface="Arial" panose="020B0604020202020204" pitchFamily="34" charset="0"/>
              </a:rPr>
              <a:t>To acknowledge how staff side flexed their approach during the pandemic and the value this added to the system.</a:t>
            </a:r>
          </a:p>
          <a:p>
            <a:pPr lvl="0"/>
            <a:r>
              <a:rPr lang="en-GB" dirty="0">
                <a:latin typeface="Arial" panose="020B0604020202020204" pitchFamily="34" charset="0"/>
                <a:cs typeface="Arial" panose="020B0604020202020204" pitchFamily="34" charset="0"/>
              </a:rPr>
              <a:t>To highlight some of the challenges made to the wider system that supported members, employers and people who use services, E.G. PPE, Covid testing, RIDDOR Reporting (A neutral act) Remuneration for students, Care Homes and Community staff etc.</a:t>
            </a:r>
          </a:p>
          <a:p>
            <a:endParaRPr lang="en-GB" dirty="0"/>
          </a:p>
        </p:txBody>
      </p:sp>
      <p:sp>
        <p:nvSpPr>
          <p:cNvPr id="4" name="Content Placeholder 3">
            <a:extLst>
              <a:ext uri="{FF2B5EF4-FFF2-40B4-BE49-F238E27FC236}">
                <a16:creationId xmlns:a16="http://schemas.microsoft.com/office/drawing/2014/main" id="{FF4F28D6-06F3-4CFD-AA15-4E2804A1B68F}"/>
              </a:ext>
            </a:extLst>
          </p:cNvPr>
          <p:cNvSpPr>
            <a:spLocks noGrp="1"/>
          </p:cNvSpPr>
          <p:nvPr>
            <p:ph sz="half" idx="2"/>
          </p:nvPr>
        </p:nvSpPr>
        <p:spPr/>
        <p:txBody>
          <a:bodyPr>
            <a:normAutofit fontScale="70000" lnSpcReduction="20000"/>
          </a:bodyPr>
          <a:lstStyle/>
          <a:p>
            <a:pPr lvl="0"/>
            <a:endParaRPr lang="en-GB"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Working together to support vulnerable, disadvantage and high-risk staff groups.</a:t>
            </a:r>
          </a:p>
          <a:p>
            <a:pPr lvl="0"/>
            <a:r>
              <a:rPr lang="en-GB" dirty="0">
                <a:latin typeface="Arial" panose="020B0604020202020204" pitchFamily="34" charset="0"/>
                <a:cs typeface="Arial" panose="020B0604020202020204" pitchFamily="34" charset="0"/>
              </a:rPr>
              <a:t>Looking forward, how do we build on this partnership as we develop reset plans for services? </a:t>
            </a:r>
          </a:p>
          <a:p>
            <a:pPr lvl="0"/>
            <a:r>
              <a:rPr lang="en-GB" dirty="0">
                <a:latin typeface="Arial" panose="020B0604020202020204" pitchFamily="34" charset="0"/>
                <a:cs typeface="Arial" panose="020B0604020202020204" pitchFamily="34" charset="0"/>
              </a:rPr>
              <a:t>To review the flexed arrangements and return to robust approaches for consultation, EIA, stripping out inequality, systemic, institutional and structural issues that underpin inequality of opportunity for some of our staff and ‘build back better’</a:t>
            </a:r>
          </a:p>
          <a:p>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171113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06FE0-43CD-45E1-85F4-8AE394D1C40F}"/>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Exploring the value of partnership working during times of crisis</a:t>
            </a:r>
            <a:endParaRPr lang="en-GB" dirty="0"/>
          </a:p>
        </p:txBody>
      </p:sp>
      <p:sp>
        <p:nvSpPr>
          <p:cNvPr id="3" name="Content Placeholder 2">
            <a:extLst>
              <a:ext uri="{FF2B5EF4-FFF2-40B4-BE49-F238E27FC236}">
                <a16:creationId xmlns:a16="http://schemas.microsoft.com/office/drawing/2014/main" id="{BA8F6CE1-439F-440B-ACB0-36AE49265905}"/>
              </a:ext>
            </a:extLst>
          </p:cNvPr>
          <p:cNvSpPr>
            <a:spLocks noGrp="1"/>
          </p:cNvSpPr>
          <p:nvPr>
            <p:ph idx="1"/>
          </p:nvPr>
        </p:nvSpPr>
        <p:spPr/>
        <p:txBody>
          <a:bodyPr>
            <a:normAutofit/>
          </a:bodyPr>
          <a:lstStyle/>
          <a:p>
            <a:r>
              <a:rPr lang="en-GB" b="1" dirty="0">
                <a:latin typeface="Arial" panose="020B0604020202020204" pitchFamily="34" charset="0"/>
                <a:cs typeface="Arial" panose="020B0604020202020204" pitchFamily="34" charset="0"/>
              </a:rPr>
              <a:t>What is Partnership Working?</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 strong commitment by partners to shared values and a common purpose.</a:t>
            </a:r>
          </a:p>
          <a:p>
            <a:r>
              <a:rPr lang="en-GB" dirty="0">
                <a:latin typeface="Arial" panose="020B0604020202020204" pitchFamily="34" charset="0"/>
                <a:cs typeface="Arial" panose="020B0604020202020204" pitchFamily="34" charset="0"/>
              </a:rPr>
              <a:t>Successful partnerships are based upon good formal and informal working relations, trust and shared responsibility.</a:t>
            </a:r>
          </a:p>
          <a:p>
            <a:r>
              <a:rPr lang="en-GB" dirty="0">
                <a:latin typeface="Arial" panose="020B0604020202020204" pitchFamily="34" charset="0"/>
                <a:cs typeface="Arial" panose="020B0604020202020204" pitchFamily="34" charset="0"/>
              </a:rPr>
              <a:t> Both parties must respect difference. These principles are underpinned by the NHS Constitution. </a:t>
            </a:r>
          </a:p>
          <a:p>
            <a:pPr marL="0" indent="0">
              <a:buNone/>
            </a:pPr>
            <a:r>
              <a:rPr lang="en-GB"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1971786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26A6-F27B-4F53-B115-2A1C4279BBD2}"/>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Exploring the value of partnership working during times of crisis</a:t>
            </a:r>
            <a:endParaRPr lang="en-GB" dirty="0"/>
          </a:p>
        </p:txBody>
      </p:sp>
      <p:sp>
        <p:nvSpPr>
          <p:cNvPr id="3" name="Rectangle 2">
            <a:extLst>
              <a:ext uri="{FF2B5EF4-FFF2-40B4-BE49-F238E27FC236}">
                <a16:creationId xmlns:a16="http://schemas.microsoft.com/office/drawing/2014/main" id="{06729941-5946-4CD2-B1E6-4FCA9C51BDC6}"/>
              </a:ext>
            </a:extLst>
          </p:cNvPr>
          <p:cNvSpPr/>
          <p:nvPr/>
        </p:nvSpPr>
        <p:spPr>
          <a:xfrm>
            <a:off x="838200" y="2413338"/>
            <a:ext cx="10515600" cy="369332"/>
          </a:xfrm>
          <a:prstGeom prst="rect">
            <a:avLst/>
          </a:prstGeom>
        </p:spPr>
        <p:txBody>
          <a:bodyPr wrap="square">
            <a:spAutoFit/>
          </a:bodyPr>
          <a:lstStyle/>
          <a:p>
            <a:r>
              <a:rPr lang="en-GB" dirty="0">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C4E93135-EE65-4A72-AD46-3232ED1B7C10}"/>
              </a:ext>
            </a:extLst>
          </p:cNvPr>
          <p:cNvSpPr/>
          <p:nvPr/>
        </p:nvSpPr>
        <p:spPr>
          <a:xfrm>
            <a:off x="940904" y="1859339"/>
            <a:ext cx="10412896" cy="3724096"/>
          </a:xfrm>
          <a:prstGeom prst="rect">
            <a:avLst/>
          </a:prstGeom>
        </p:spPr>
        <p:txBody>
          <a:bodyPr wrap="square">
            <a:spAutoFit/>
          </a:bodyPr>
          <a:lstStyle/>
          <a:p>
            <a:r>
              <a:rPr lang="en-GB" sz="2000" b="1" dirty="0">
                <a:latin typeface="Arial" panose="020B0604020202020204" pitchFamily="34" charset="0"/>
                <a:cs typeface="Arial" panose="020B0604020202020204" pitchFamily="34" charset="0"/>
              </a:rPr>
              <a:t>What is the value of Partnership Working?</a:t>
            </a:r>
          </a:p>
          <a:p>
            <a:endParaRPr lang="en-GB"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a:t>
            </a:r>
            <a:r>
              <a:rPr lang="en-GB" sz="2000" b="1" dirty="0">
                <a:latin typeface="Arial" panose="020B0604020202020204" pitchFamily="34" charset="0"/>
                <a:cs typeface="Arial" panose="020B0604020202020204" pitchFamily="34" charset="0"/>
                <a:hlinkClick r:id="rId2"/>
              </a:rPr>
              <a:t>NHS Constitution</a:t>
            </a:r>
            <a:r>
              <a:rPr lang="en-GB" sz="2000" dirty="0">
                <a:latin typeface="Arial" panose="020B0604020202020204" pitchFamily="34" charset="0"/>
                <a:cs typeface="Arial" panose="020B0604020202020204" pitchFamily="34" charset="0"/>
              </a:rPr>
              <a:t> emphasises the importance of staff engagement and partnership working and requires the NHS to commit to 'engage staff in decisions that affect them and the services they provide, individually, through representative organisations and through local partnership working arrangements.' The potentially serious impact of a disengaged workforce was highlighted in the </a:t>
            </a:r>
            <a:r>
              <a:rPr lang="en-GB" sz="2000" b="1" dirty="0">
                <a:latin typeface="Arial" panose="020B0604020202020204" pitchFamily="34" charset="0"/>
                <a:cs typeface="Arial" panose="020B0604020202020204" pitchFamily="34" charset="0"/>
                <a:hlinkClick r:id="rId3"/>
              </a:rPr>
              <a:t>Francis Inquiry Report (2013)</a:t>
            </a:r>
            <a:r>
              <a:rPr lang="en-GB" sz="2000" dirty="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There is a growing body of academic evidence which shows that good staff engagement, such as the partnership approach, can deliver better patient outcomes, as well as improve overall organisational performance (</a:t>
            </a:r>
            <a:r>
              <a:rPr lang="en-GB" sz="2000" b="1" dirty="0">
                <a:latin typeface="Arial" panose="020B0604020202020204" pitchFamily="34" charset="0"/>
                <a:cs typeface="Arial" panose="020B0604020202020204" pitchFamily="34" charset="0"/>
                <a:hlinkClick r:id="rId4"/>
              </a:rPr>
              <a:t>West et al 2011</a:t>
            </a:r>
            <a:r>
              <a:rPr lang="en-GB" sz="2000" dirty="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hlinkClick r:id="rId5"/>
              </a:rPr>
              <a:t>West et al 2013</a:t>
            </a:r>
            <a:r>
              <a:rPr lang="en-GB" sz="2000" dirty="0">
                <a:latin typeface="Arial" panose="020B0604020202020204" pitchFamily="34" charset="0"/>
                <a:cs typeface="Arial" panose="020B0604020202020204" pitchFamily="34" charset="0"/>
              </a:rPr>
              <a:t> and </a:t>
            </a:r>
            <a:r>
              <a:rPr lang="en-GB" sz="2000" b="1" dirty="0">
                <a:latin typeface="Arial" panose="020B0604020202020204" pitchFamily="34" charset="0"/>
                <a:cs typeface="Arial" panose="020B0604020202020204" pitchFamily="34" charset="0"/>
                <a:hlinkClick r:id="rId6"/>
              </a:rPr>
              <a:t>The Point of Care Foundation 2014</a:t>
            </a:r>
            <a:r>
              <a:rPr lang="en-GB"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73537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80BB9-680E-4DE5-9D5B-E3759BEFA2D1}"/>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Exploring the value of partnership working during times of crisis</a:t>
            </a:r>
            <a:endParaRPr lang="en-GB" dirty="0"/>
          </a:p>
        </p:txBody>
      </p:sp>
      <p:sp>
        <p:nvSpPr>
          <p:cNvPr id="3" name="Rectangle 2">
            <a:extLst>
              <a:ext uri="{FF2B5EF4-FFF2-40B4-BE49-F238E27FC236}">
                <a16:creationId xmlns:a16="http://schemas.microsoft.com/office/drawing/2014/main" id="{DA74B59B-E7C7-408A-861F-9FB4165E2B0B}"/>
              </a:ext>
            </a:extLst>
          </p:cNvPr>
          <p:cNvSpPr/>
          <p:nvPr/>
        </p:nvSpPr>
        <p:spPr>
          <a:xfrm>
            <a:off x="838200" y="1720840"/>
            <a:ext cx="10253870" cy="3785652"/>
          </a:xfrm>
          <a:prstGeom prst="rect">
            <a:avLst/>
          </a:prstGeom>
        </p:spPr>
        <p:txBody>
          <a:bodyPr wrap="square">
            <a:spAutoFit/>
          </a:bodyPr>
          <a:lstStyle/>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Locally, partnership working should deliver:</a:t>
            </a:r>
          </a:p>
          <a:p>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 transparent and streamlined structure for trade union, employer and staff engagement.</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An improved mutual understanding amongst management, trade unions and staff.</a:t>
            </a:r>
          </a:p>
          <a:p>
            <a:pPr lvl="0"/>
            <a:r>
              <a:rPr lang="en-GB" sz="2000" dirty="0">
                <a:latin typeface="Arial" panose="020B0604020202020204" pitchFamily="34" charset="0"/>
                <a:cs typeface="Arial" panose="020B0604020202020204" pitchFamily="34" charset="0"/>
              </a:rPr>
              <a:t>Better services for patients and users, and better staff experience.</a:t>
            </a:r>
          </a:p>
          <a:p>
            <a:pPr lvl="0"/>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Respect for each party’s roles and responsibilities.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“This was brought into sharp focus during the pandemic when decisions, messaging and reach into and across organisations became paramount”</a:t>
            </a:r>
            <a:endParaRPr lang="en-GB" sz="2000" dirty="0"/>
          </a:p>
        </p:txBody>
      </p:sp>
    </p:spTree>
    <p:extLst>
      <p:ext uri="{BB962C8B-B14F-4D97-AF65-F5344CB8AC3E}">
        <p14:creationId xmlns:p14="http://schemas.microsoft.com/office/powerpoint/2010/main" val="219866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737B-E3BF-4505-AD27-4E7B452E2106}"/>
              </a:ext>
            </a:extLst>
          </p:cNvPr>
          <p:cNvSpPr>
            <a:spLocks noGrp="1"/>
          </p:cNvSpPr>
          <p:nvPr>
            <p:ph type="title"/>
          </p:nvPr>
        </p:nvSpPr>
        <p:spPr/>
        <p:txBody>
          <a:bodyPr/>
          <a:lstStyle/>
          <a:p>
            <a:r>
              <a:rPr lang="en-GB" dirty="0"/>
              <a:t>Partnership Working During the Covid-19 Crisis</a:t>
            </a:r>
          </a:p>
        </p:txBody>
      </p:sp>
      <p:sp>
        <p:nvSpPr>
          <p:cNvPr id="3" name="Text Placeholder 2">
            <a:extLst>
              <a:ext uri="{FF2B5EF4-FFF2-40B4-BE49-F238E27FC236}">
                <a16:creationId xmlns:a16="http://schemas.microsoft.com/office/drawing/2014/main" id="{680F8B65-4B81-4F47-87AF-A568E622C249}"/>
              </a:ext>
            </a:extLst>
          </p:cNvPr>
          <p:cNvSpPr>
            <a:spLocks noGrp="1"/>
          </p:cNvSpPr>
          <p:nvPr>
            <p:ph type="body" idx="1"/>
          </p:nvPr>
        </p:nvSpPr>
        <p:spPr>
          <a:xfrm>
            <a:off x="839788" y="1681163"/>
            <a:ext cx="5157787" cy="518698"/>
          </a:xfrm>
        </p:spPr>
        <p:txBody>
          <a:bodyPr/>
          <a:lstStyle/>
          <a:p>
            <a:r>
              <a:rPr lang="en-GB" dirty="0"/>
              <a:t>National/ Regional initiatives</a:t>
            </a:r>
          </a:p>
        </p:txBody>
      </p:sp>
      <p:sp>
        <p:nvSpPr>
          <p:cNvPr id="4" name="Content Placeholder 3">
            <a:extLst>
              <a:ext uri="{FF2B5EF4-FFF2-40B4-BE49-F238E27FC236}">
                <a16:creationId xmlns:a16="http://schemas.microsoft.com/office/drawing/2014/main" id="{FC1501BA-C0B7-4B67-8F05-6420569B2F42}"/>
              </a:ext>
            </a:extLst>
          </p:cNvPr>
          <p:cNvSpPr>
            <a:spLocks noGrp="1"/>
          </p:cNvSpPr>
          <p:nvPr>
            <p:ph sz="half" idx="2"/>
          </p:nvPr>
        </p:nvSpPr>
        <p:spPr>
          <a:xfrm>
            <a:off x="839788" y="2199861"/>
            <a:ext cx="5157787" cy="3684588"/>
          </a:xfrm>
        </p:spPr>
        <p:txBody>
          <a:bodyPr/>
          <a:lstStyle/>
          <a:p>
            <a:r>
              <a:rPr lang="en-GB" sz="2400" dirty="0"/>
              <a:t>National Industrial Relations Statements</a:t>
            </a:r>
          </a:p>
          <a:p>
            <a:r>
              <a:rPr lang="en-GB" sz="2400" dirty="0"/>
              <a:t>National Guidance and FAQs (NHS employers)</a:t>
            </a:r>
          </a:p>
          <a:p>
            <a:r>
              <a:rPr lang="en-GB" sz="2400" dirty="0"/>
              <a:t>Regional developments </a:t>
            </a:r>
            <a:r>
              <a:rPr lang="en-GB" sz="2400" dirty="0" err="1"/>
              <a:t>eg.</a:t>
            </a:r>
            <a:r>
              <a:rPr lang="en-GB" sz="2400" dirty="0"/>
              <a:t> MOU for staff movement</a:t>
            </a:r>
          </a:p>
          <a:p>
            <a:r>
              <a:rPr lang="en-GB" sz="2400" dirty="0"/>
              <a:t>More regular NW SPFs to gain consensus on widespread emerging issues</a:t>
            </a:r>
          </a:p>
          <a:p>
            <a:endParaRPr lang="en-GB" dirty="0"/>
          </a:p>
        </p:txBody>
      </p:sp>
      <p:sp>
        <p:nvSpPr>
          <p:cNvPr id="5" name="Text Placeholder 4">
            <a:extLst>
              <a:ext uri="{FF2B5EF4-FFF2-40B4-BE49-F238E27FC236}">
                <a16:creationId xmlns:a16="http://schemas.microsoft.com/office/drawing/2014/main" id="{D5A08996-E01A-4A73-A86A-6BA821867261}"/>
              </a:ext>
            </a:extLst>
          </p:cNvPr>
          <p:cNvSpPr>
            <a:spLocks noGrp="1"/>
          </p:cNvSpPr>
          <p:nvPr>
            <p:ph type="body" sz="quarter" idx="3"/>
          </p:nvPr>
        </p:nvSpPr>
        <p:spPr>
          <a:xfrm>
            <a:off x="6172200" y="1681163"/>
            <a:ext cx="5183188" cy="518698"/>
          </a:xfrm>
        </p:spPr>
        <p:txBody>
          <a:bodyPr/>
          <a:lstStyle/>
          <a:p>
            <a:r>
              <a:rPr lang="en-GB" dirty="0"/>
              <a:t>Local initiatives</a:t>
            </a:r>
          </a:p>
        </p:txBody>
      </p:sp>
      <p:sp>
        <p:nvSpPr>
          <p:cNvPr id="6" name="Content Placeholder 5">
            <a:extLst>
              <a:ext uri="{FF2B5EF4-FFF2-40B4-BE49-F238E27FC236}">
                <a16:creationId xmlns:a16="http://schemas.microsoft.com/office/drawing/2014/main" id="{E942690C-77A6-468A-BBCB-CE2F5B1B2503}"/>
              </a:ext>
            </a:extLst>
          </p:cNvPr>
          <p:cNvSpPr>
            <a:spLocks noGrp="1"/>
          </p:cNvSpPr>
          <p:nvPr>
            <p:ph sz="quarter" idx="4"/>
          </p:nvPr>
        </p:nvSpPr>
        <p:spPr>
          <a:xfrm>
            <a:off x="6172200" y="2199861"/>
            <a:ext cx="5183188" cy="3684588"/>
          </a:xfrm>
        </p:spPr>
        <p:txBody>
          <a:bodyPr>
            <a:normAutofit/>
          </a:bodyPr>
          <a:lstStyle/>
          <a:p>
            <a:r>
              <a:rPr lang="en-GB" sz="2400" dirty="0"/>
              <a:t>Flexibility around meetings when necessary</a:t>
            </a:r>
          </a:p>
          <a:p>
            <a:r>
              <a:rPr lang="en-GB" sz="2400" dirty="0"/>
              <a:t>Closer working between HR and staff sides</a:t>
            </a:r>
          </a:p>
          <a:p>
            <a:r>
              <a:rPr lang="en-GB" sz="2400" dirty="0"/>
              <a:t>Some JE panels conducted online</a:t>
            </a:r>
          </a:p>
          <a:p>
            <a:r>
              <a:rPr lang="en-GB" sz="2400" dirty="0"/>
              <a:t>Union Comms with members </a:t>
            </a:r>
            <a:r>
              <a:rPr lang="en-GB" sz="2400" dirty="0" err="1"/>
              <a:t>eg.</a:t>
            </a:r>
            <a:r>
              <a:rPr lang="en-GB" sz="2400" dirty="0"/>
              <a:t> Phone Banks –find out issues– and resolving them early - PPE</a:t>
            </a:r>
          </a:p>
        </p:txBody>
      </p:sp>
    </p:spTree>
    <p:extLst>
      <p:ext uri="{BB962C8B-B14F-4D97-AF65-F5344CB8AC3E}">
        <p14:creationId xmlns:p14="http://schemas.microsoft.com/office/powerpoint/2010/main" val="1032374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B150A-E39E-42B9-AFDE-8F70E6634561}"/>
              </a:ext>
            </a:extLst>
          </p:cNvPr>
          <p:cNvSpPr>
            <a:spLocks noGrp="1"/>
          </p:cNvSpPr>
          <p:nvPr>
            <p:ph type="title"/>
          </p:nvPr>
        </p:nvSpPr>
        <p:spPr>
          <a:xfrm>
            <a:off x="762001" y="668337"/>
            <a:ext cx="10515600" cy="1325563"/>
          </a:xfrm>
        </p:spPr>
        <p:txBody>
          <a:bodyPr/>
          <a:lstStyle/>
          <a:p>
            <a:r>
              <a:rPr lang="en-GB" dirty="0"/>
              <a:t>Challenges and Lessons Learned </a:t>
            </a:r>
          </a:p>
        </p:txBody>
      </p:sp>
      <p:sp>
        <p:nvSpPr>
          <p:cNvPr id="3" name="Text Placeholder 2">
            <a:extLst>
              <a:ext uri="{FF2B5EF4-FFF2-40B4-BE49-F238E27FC236}">
                <a16:creationId xmlns:a16="http://schemas.microsoft.com/office/drawing/2014/main" id="{6021E780-C8EE-4ABF-B001-4807BA92982A}"/>
              </a:ext>
            </a:extLst>
          </p:cNvPr>
          <p:cNvSpPr>
            <a:spLocks noGrp="1"/>
          </p:cNvSpPr>
          <p:nvPr>
            <p:ph type="body" idx="1"/>
          </p:nvPr>
        </p:nvSpPr>
        <p:spPr/>
        <p:txBody>
          <a:bodyPr/>
          <a:lstStyle/>
          <a:p>
            <a:r>
              <a:rPr lang="en-GB" dirty="0"/>
              <a:t>Challenges </a:t>
            </a:r>
          </a:p>
        </p:txBody>
      </p:sp>
      <p:sp>
        <p:nvSpPr>
          <p:cNvPr id="4" name="Content Placeholder 3">
            <a:extLst>
              <a:ext uri="{FF2B5EF4-FFF2-40B4-BE49-F238E27FC236}">
                <a16:creationId xmlns:a16="http://schemas.microsoft.com/office/drawing/2014/main" id="{622A9FF7-818D-4DE0-8D05-DBC9614292EC}"/>
              </a:ext>
            </a:extLst>
          </p:cNvPr>
          <p:cNvSpPr>
            <a:spLocks noGrp="1"/>
          </p:cNvSpPr>
          <p:nvPr>
            <p:ph sz="half" idx="2"/>
          </p:nvPr>
        </p:nvSpPr>
        <p:spPr/>
        <p:txBody>
          <a:bodyPr>
            <a:normAutofit lnSpcReduction="10000"/>
          </a:bodyPr>
          <a:lstStyle/>
          <a:p>
            <a:r>
              <a:rPr lang="en-GB" sz="2600" dirty="0"/>
              <a:t>Dealing well with consultations and workforce changes during the pandemic</a:t>
            </a:r>
          </a:p>
          <a:p>
            <a:r>
              <a:rPr lang="en-GB" sz="2600" dirty="0"/>
              <a:t>How to return to business as usual fairly?</a:t>
            </a:r>
          </a:p>
          <a:p>
            <a:r>
              <a:rPr lang="en-GB" sz="2600" dirty="0"/>
              <a:t>Remote working and representation</a:t>
            </a:r>
          </a:p>
          <a:p>
            <a:r>
              <a:rPr lang="en-GB" sz="2600" dirty="0"/>
              <a:t>Ensuring </a:t>
            </a:r>
            <a:r>
              <a:rPr lang="en-GB" sz="2600" b="1" dirty="0"/>
              <a:t>good </a:t>
            </a:r>
            <a:r>
              <a:rPr lang="en-GB" sz="2600" dirty="0"/>
              <a:t>practice returns – </a:t>
            </a:r>
            <a:r>
              <a:rPr lang="en-GB" sz="2600" dirty="0" err="1"/>
              <a:t>eg.</a:t>
            </a:r>
            <a:r>
              <a:rPr lang="en-GB" sz="2600" dirty="0"/>
              <a:t> comms with wider group of staff side</a:t>
            </a:r>
          </a:p>
          <a:p>
            <a:endParaRPr lang="en-GB" dirty="0"/>
          </a:p>
        </p:txBody>
      </p:sp>
      <p:sp>
        <p:nvSpPr>
          <p:cNvPr id="5" name="Text Placeholder 4">
            <a:extLst>
              <a:ext uri="{FF2B5EF4-FFF2-40B4-BE49-F238E27FC236}">
                <a16:creationId xmlns:a16="http://schemas.microsoft.com/office/drawing/2014/main" id="{A3CFD56D-E3F0-4AD8-BBCA-AC55612DD2AE}"/>
              </a:ext>
            </a:extLst>
          </p:cNvPr>
          <p:cNvSpPr>
            <a:spLocks noGrp="1"/>
          </p:cNvSpPr>
          <p:nvPr>
            <p:ph type="body" sz="quarter" idx="3"/>
          </p:nvPr>
        </p:nvSpPr>
        <p:spPr/>
        <p:txBody>
          <a:bodyPr/>
          <a:lstStyle/>
          <a:p>
            <a:r>
              <a:rPr lang="en-GB" dirty="0"/>
              <a:t>Lessons Learned </a:t>
            </a:r>
          </a:p>
        </p:txBody>
      </p:sp>
      <p:sp>
        <p:nvSpPr>
          <p:cNvPr id="6" name="Content Placeholder 5">
            <a:extLst>
              <a:ext uri="{FF2B5EF4-FFF2-40B4-BE49-F238E27FC236}">
                <a16:creationId xmlns:a16="http://schemas.microsoft.com/office/drawing/2014/main" id="{A9A2E68F-856C-4F40-B19E-DA18A090E70E}"/>
              </a:ext>
            </a:extLst>
          </p:cNvPr>
          <p:cNvSpPr>
            <a:spLocks noGrp="1"/>
          </p:cNvSpPr>
          <p:nvPr>
            <p:ph sz="quarter" idx="4"/>
          </p:nvPr>
        </p:nvSpPr>
        <p:spPr/>
        <p:txBody>
          <a:bodyPr>
            <a:normAutofit lnSpcReduction="10000"/>
          </a:bodyPr>
          <a:lstStyle/>
          <a:p>
            <a:r>
              <a:rPr lang="en-GB" sz="2600" dirty="0"/>
              <a:t>Good comms essential for everyone </a:t>
            </a:r>
          </a:p>
          <a:p>
            <a:r>
              <a:rPr lang="en-GB" sz="2600" dirty="0"/>
              <a:t>Talk through difficult issues</a:t>
            </a:r>
          </a:p>
          <a:p>
            <a:r>
              <a:rPr lang="en-GB" sz="2600" dirty="0"/>
              <a:t>Review existing guidance and FAQs</a:t>
            </a:r>
          </a:p>
          <a:p>
            <a:r>
              <a:rPr lang="en-GB" sz="2600" dirty="0"/>
              <a:t>Just Learning Culture </a:t>
            </a:r>
          </a:p>
          <a:p>
            <a:r>
              <a:rPr lang="en-GB" sz="2600" dirty="0"/>
              <a:t>Review, reflect and evaluate practice </a:t>
            </a:r>
          </a:p>
        </p:txBody>
      </p:sp>
    </p:spTree>
    <p:extLst>
      <p:ext uri="{BB962C8B-B14F-4D97-AF65-F5344CB8AC3E}">
        <p14:creationId xmlns:p14="http://schemas.microsoft.com/office/powerpoint/2010/main" val="660087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59B37-9E0F-412D-8EC6-F77BAFC1D675}"/>
              </a:ext>
            </a:extLst>
          </p:cNvPr>
          <p:cNvSpPr>
            <a:spLocks noGrp="1"/>
          </p:cNvSpPr>
          <p:nvPr>
            <p:ph type="title"/>
          </p:nvPr>
        </p:nvSpPr>
        <p:spPr>
          <a:xfrm>
            <a:off x="838200" y="365125"/>
            <a:ext cx="10515600" cy="1026353"/>
          </a:xfrm>
        </p:spPr>
        <p:txBody>
          <a:bodyPr>
            <a:normAutofit/>
          </a:bodyPr>
          <a:lstStyle/>
          <a:p>
            <a:pPr algn="ctr"/>
            <a:r>
              <a:rPr lang="en-GB" b="1" dirty="0"/>
              <a:t>Activity</a:t>
            </a:r>
            <a:endParaRPr lang="en-GB" sz="6700" b="1" dirty="0"/>
          </a:p>
        </p:txBody>
      </p:sp>
      <p:sp>
        <p:nvSpPr>
          <p:cNvPr id="3" name="TextBox 2">
            <a:extLst>
              <a:ext uri="{FF2B5EF4-FFF2-40B4-BE49-F238E27FC236}">
                <a16:creationId xmlns:a16="http://schemas.microsoft.com/office/drawing/2014/main" id="{3A1141CE-AE5E-414F-A7BF-F072292C8F1F}"/>
              </a:ext>
            </a:extLst>
          </p:cNvPr>
          <p:cNvSpPr txBox="1"/>
          <p:nvPr/>
        </p:nvSpPr>
        <p:spPr>
          <a:xfrm>
            <a:off x="660400" y="1511300"/>
            <a:ext cx="10871200" cy="4431983"/>
          </a:xfrm>
          <a:prstGeom prst="rect">
            <a:avLst/>
          </a:prstGeom>
          <a:noFill/>
        </p:spPr>
        <p:txBody>
          <a:bodyPr wrap="square" rtlCol="0">
            <a:spAutoFit/>
          </a:bodyPr>
          <a:lstStyle/>
          <a:p>
            <a:r>
              <a:rPr lang="en-GB" sz="2400" dirty="0"/>
              <a:t>In your group, discuss the following points. Please nominate someone to feedback into the whole group discussion afterwards.</a:t>
            </a:r>
          </a:p>
          <a:p>
            <a:r>
              <a:rPr lang="en-GB" sz="2400" dirty="0"/>
              <a:t> </a:t>
            </a:r>
          </a:p>
          <a:p>
            <a:r>
              <a:rPr lang="en-GB" sz="2400" b="1" dirty="0"/>
              <a:t>Thinking about the Coronavirus period and partnership working with trades unions:</a:t>
            </a:r>
          </a:p>
          <a:p>
            <a:r>
              <a:rPr lang="en-GB" sz="2400" dirty="0"/>
              <a:t> </a:t>
            </a:r>
          </a:p>
          <a:p>
            <a:pPr marL="285750" lvl="0" indent="-285750">
              <a:buFont typeface="Arial" panose="020B0604020202020204" pitchFamily="34" charset="0"/>
              <a:buChar char="•"/>
            </a:pPr>
            <a:r>
              <a:rPr lang="en-GB" sz="2400" dirty="0"/>
              <a:t>What has worked well, and how has this helped to support staff and strengthen the response to the crisis?</a:t>
            </a:r>
          </a:p>
          <a:p>
            <a:pPr marL="285750" lvl="0" indent="-285750">
              <a:buFont typeface="Arial" panose="020B0604020202020204" pitchFamily="34" charset="0"/>
              <a:buChar char="•"/>
            </a:pPr>
            <a:r>
              <a:rPr lang="en-GB" sz="2400" dirty="0"/>
              <a:t>How has your organisation ensured staff’s trade unions are involved in discussions and decision making in a fast-changing landscape?</a:t>
            </a:r>
          </a:p>
          <a:p>
            <a:pPr marL="285750" lvl="0" indent="-285750">
              <a:buFont typeface="Arial" panose="020B0604020202020204" pitchFamily="34" charset="0"/>
              <a:buChar char="•"/>
            </a:pPr>
            <a:r>
              <a:rPr lang="en-GB" sz="2400" dirty="0"/>
              <a:t>What could be done better and what do you think are the barriers to effective partnership working within your own organisation?</a:t>
            </a:r>
          </a:p>
          <a:p>
            <a:endParaRPr lang="en-GB" dirty="0"/>
          </a:p>
        </p:txBody>
      </p:sp>
    </p:spTree>
    <p:extLst>
      <p:ext uri="{BB962C8B-B14F-4D97-AF65-F5344CB8AC3E}">
        <p14:creationId xmlns:p14="http://schemas.microsoft.com/office/powerpoint/2010/main" val="342993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59B37-9E0F-412D-8EC6-F77BAFC1D675}"/>
              </a:ext>
            </a:extLst>
          </p:cNvPr>
          <p:cNvSpPr>
            <a:spLocks noGrp="1"/>
          </p:cNvSpPr>
          <p:nvPr>
            <p:ph type="title"/>
          </p:nvPr>
        </p:nvSpPr>
        <p:spPr>
          <a:xfrm>
            <a:off x="838200" y="365125"/>
            <a:ext cx="10515600" cy="1026353"/>
          </a:xfrm>
        </p:spPr>
        <p:txBody>
          <a:bodyPr>
            <a:normAutofit fontScale="90000"/>
          </a:bodyPr>
          <a:lstStyle/>
          <a:p>
            <a:pPr algn="ctr"/>
            <a:br>
              <a:rPr lang="en-GB" dirty="0"/>
            </a:br>
            <a:br>
              <a:rPr lang="en-GB" dirty="0"/>
            </a:br>
            <a:br>
              <a:rPr lang="en-GB" dirty="0"/>
            </a:br>
            <a:br>
              <a:rPr lang="en-GB" dirty="0"/>
            </a:br>
            <a:br>
              <a:rPr lang="en-GB" dirty="0"/>
            </a:br>
            <a:r>
              <a:rPr lang="en-GB" sz="5300" b="1" dirty="0">
                <a:latin typeface="Arial" panose="020B0604020202020204" pitchFamily="34" charset="0"/>
                <a:cs typeface="Arial" panose="020B0604020202020204" pitchFamily="34" charset="0"/>
              </a:rPr>
              <a:t>Any Questions?</a:t>
            </a:r>
            <a:br>
              <a:rPr lang="en-GB" sz="5300" b="1" dirty="0">
                <a:latin typeface="Arial" panose="020B0604020202020204" pitchFamily="34" charset="0"/>
                <a:cs typeface="Arial" panose="020B0604020202020204" pitchFamily="34" charset="0"/>
              </a:rPr>
            </a:br>
            <a:br>
              <a:rPr lang="en-GB" sz="5300" b="1" dirty="0">
                <a:latin typeface="Arial" panose="020B0604020202020204" pitchFamily="34" charset="0"/>
                <a:cs typeface="Arial" panose="020B0604020202020204" pitchFamily="34" charset="0"/>
              </a:rPr>
            </a:br>
            <a:br>
              <a:rPr lang="en-GB" sz="5300" b="1" dirty="0">
                <a:latin typeface="Arial" panose="020B0604020202020204" pitchFamily="34" charset="0"/>
                <a:cs typeface="Arial" panose="020B0604020202020204" pitchFamily="34" charset="0"/>
              </a:rPr>
            </a:br>
            <a:br>
              <a:rPr lang="en-GB" dirty="0"/>
            </a:br>
            <a:endParaRPr lang="en-GB" sz="6700" dirty="0"/>
          </a:p>
        </p:txBody>
      </p:sp>
    </p:spTree>
    <p:extLst>
      <p:ext uri="{BB962C8B-B14F-4D97-AF65-F5344CB8AC3E}">
        <p14:creationId xmlns:p14="http://schemas.microsoft.com/office/powerpoint/2010/main" val="2136825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206D6A004801340A12224D91160CC12" ma:contentTypeVersion="13" ma:contentTypeDescription="Create a new document." ma:contentTypeScope="" ma:versionID="7c3a8506fde3592dd0a38d92362fc4ad">
  <xsd:schema xmlns:xsd="http://www.w3.org/2001/XMLSchema" xmlns:xs="http://www.w3.org/2001/XMLSchema" xmlns:p="http://schemas.microsoft.com/office/2006/metadata/properties" xmlns:ns3="18777b63-1e9f-4299-aa1d-cc7af4294626" xmlns:ns4="07e35c94-34df-4121-9fb8-e2736ed1a49a" targetNamespace="http://schemas.microsoft.com/office/2006/metadata/properties" ma:root="true" ma:fieldsID="33c734997af095c62b58c3c0f22037d3" ns3:_="" ns4:_="">
    <xsd:import namespace="18777b63-1e9f-4299-aa1d-cc7af4294626"/>
    <xsd:import namespace="07e35c94-34df-4121-9fb8-e2736ed1a49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777b63-1e9f-4299-aa1d-cc7af42946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e35c94-34df-4121-9fb8-e2736ed1a49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338894-1AE9-4084-874D-919C82AB597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025BF81-7697-4837-A553-D917A319238C}">
  <ds:schemaRefs>
    <ds:schemaRef ds:uri="http://schemas.microsoft.com/sharepoint/v3/contenttype/forms"/>
  </ds:schemaRefs>
</ds:datastoreItem>
</file>

<file path=customXml/itemProps3.xml><?xml version="1.0" encoding="utf-8"?>
<ds:datastoreItem xmlns:ds="http://schemas.openxmlformats.org/officeDocument/2006/customXml" ds:itemID="{A4F648DD-0782-49A3-ACF1-9572C6CD9C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777b63-1e9f-4299-aa1d-cc7af4294626"/>
    <ds:schemaRef ds:uri="07e35c94-34df-4121-9fb8-e2736ed1a4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TotalTime>
  <Words>746</Words>
  <Application>Microsoft Office PowerPoint</Application>
  <PresentationFormat>Widescreen</PresentationFormat>
  <Paragraphs>70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Exploring the value of partnership working during times of crisis Estephanie Dunn – Royal College of Nursing  James Bull – UNISON Amy Barringer - UNISON </vt:lpstr>
      <vt:lpstr>Exploring the value of partnership working during times of crisis</vt:lpstr>
      <vt:lpstr>Exploring the value of partnership working during times of crisis</vt:lpstr>
      <vt:lpstr>Exploring the value of partnership working during times of crisis</vt:lpstr>
      <vt:lpstr>Exploring the value of partnership working during times of crisis</vt:lpstr>
      <vt:lpstr>Partnership Working During the Covid-19 Crisis</vt:lpstr>
      <vt:lpstr>Challenges and Lessons Learned </vt:lpstr>
      <vt:lpstr>Activity</vt:lpstr>
      <vt:lpstr>     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value of partnership working during times of crisis Estephanie Dunn – Royal College of Nursing  James Bull – UNISON Amy Barringer - UNISON </dc:title>
  <dc:creator>Barringer, Amy</dc:creator>
  <cp:lastModifiedBy>Bull, James</cp:lastModifiedBy>
  <cp:revision>9</cp:revision>
  <dcterms:created xsi:type="dcterms:W3CDTF">2020-11-09T13:00:59Z</dcterms:created>
  <dcterms:modified xsi:type="dcterms:W3CDTF">2020-11-10T16:10:14Z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0x0101007206D6A004801340A12224D91160CC12</vt:lpwstr>
  </property>
</Properties>
</file>