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8" r:id="rId2"/>
    <p:sldId id="274" r:id="rId3"/>
    <p:sldId id="263" r:id="rId4"/>
    <p:sldId id="279" r:id="rId5"/>
    <p:sldId id="273" r:id="rId6"/>
    <p:sldId id="265" r:id="rId7"/>
    <p:sldId id="266" r:id="rId8"/>
    <p:sldId id="267" r:id="rId9"/>
    <p:sldId id="272" r:id="rId10"/>
    <p:sldId id="259" r:id="rId11"/>
    <p:sldId id="269" r:id="rId12"/>
    <p:sldId id="281" r:id="rId13"/>
    <p:sldId id="262" r:id="rId14"/>
    <p:sldId id="268" r:id="rId15"/>
    <p:sldId id="277" r:id="rId16"/>
    <p:sldId id="261"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660"/>
  </p:normalViewPr>
  <p:slideViewPr>
    <p:cSldViewPr>
      <p:cViewPr varScale="1">
        <p:scale>
          <a:sx n="63" d="100"/>
          <a:sy n="63" d="100"/>
        </p:scale>
        <p:origin x="147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4A2B5-395D-4866-A7C3-D37B056DCBE9}" type="datetimeFigureOut">
              <a:rPr lang="en-GB" smtClean="0"/>
              <a:t>18/11/2020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D4D79-5187-4AB4-B806-DAACAAD10A15}" type="slidenum">
              <a:rPr lang="en-GB" smtClean="0"/>
              <a:t>‹#›</a:t>
            </a:fld>
            <a:endParaRPr lang="en-GB"/>
          </a:p>
        </p:txBody>
      </p:sp>
    </p:spTree>
    <p:extLst>
      <p:ext uri="{BB962C8B-B14F-4D97-AF65-F5344CB8AC3E}">
        <p14:creationId xmlns:p14="http://schemas.microsoft.com/office/powerpoint/2010/main" val="113158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3D4D79-5187-4AB4-B806-DAACAAD10A15}" type="slidenum">
              <a:rPr lang="en-GB" smtClean="0"/>
              <a:t>1</a:t>
            </a:fld>
            <a:endParaRPr lang="en-GB"/>
          </a:p>
        </p:txBody>
      </p:sp>
    </p:spTree>
    <p:extLst>
      <p:ext uri="{BB962C8B-B14F-4D97-AF65-F5344CB8AC3E}">
        <p14:creationId xmlns:p14="http://schemas.microsoft.com/office/powerpoint/2010/main" val="418278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3D4D79-5187-4AB4-B806-DAACAAD10A15}" type="slidenum">
              <a:rPr lang="en-GB" smtClean="0"/>
              <a:t>4</a:t>
            </a:fld>
            <a:endParaRPr lang="en-GB"/>
          </a:p>
        </p:txBody>
      </p:sp>
    </p:spTree>
    <p:extLst>
      <p:ext uri="{BB962C8B-B14F-4D97-AF65-F5344CB8AC3E}">
        <p14:creationId xmlns:p14="http://schemas.microsoft.com/office/powerpoint/2010/main" val="328273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3D4D79-5187-4AB4-B806-DAACAAD10A15}" type="slidenum">
              <a:rPr lang="en-GB" smtClean="0"/>
              <a:t>5</a:t>
            </a:fld>
            <a:endParaRPr lang="en-GB"/>
          </a:p>
        </p:txBody>
      </p:sp>
    </p:spTree>
    <p:extLst>
      <p:ext uri="{BB962C8B-B14F-4D97-AF65-F5344CB8AC3E}">
        <p14:creationId xmlns:p14="http://schemas.microsoft.com/office/powerpoint/2010/main" val="4285353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380C5398-0F03-4070-879B-D7D0688D8946}" type="slidenum">
              <a:rPr lang="en-GB" smtClean="0"/>
              <a:t>7</a:t>
            </a:fld>
            <a:endParaRPr lang="en-GB"/>
          </a:p>
        </p:txBody>
      </p:sp>
    </p:spTree>
    <p:extLst>
      <p:ext uri="{BB962C8B-B14F-4D97-AF65-F5344CB8AC3E}">
        <p14:creationId xmlns:p14="http://schemas.microsoft.com/office/powerpoint/2010/main" val="209575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3D4D79-5187-4AB4-B806-DAACAAD10A15}" type="slidenum">
              <a:rPr lang="en-GB" smtClean="0"/>
              <a:t>8</a:t>
            </a:fld>
            <a:endParaRPr lang="en-GB"/>
          </a:p>
        </p:txBody>
      </p:sp>
    </p:spTree>
    <p:extLst>
      <p:ext uri="{BB962C8B-B14F-4D97-AF65-F5344CB8AC3E}">
        <p14:creationId xmlns:p14="http://schemas.microsoft.com/office/powerpoint/2010/main" val="1150831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endParaRPr lang="en-GB" dirty="0"/>
          </a:p>
        </p:txBody>
      </p:sp>
      <p:sp>
        <p:nvSpPr>
          <p:cNvPr id="4" name="Slide Number Placeholder 3"/>
          <p:cNvSpPr>
            <a:spLocks noGrp="1"/>
          </p:cNvSpPr>
          <p:nvPr>
            <p:ph type="sldNum" sz="quarter" idx="5"/>
          </p:nvPr>
        </p:nvSpPr>
        <p:spPr/>
        <p:txBody>
          <a:bodyPr/>
          <a:lstStyle/>
          <a:p>
            <a:fld id="{7D360F54-6E60-4C8F-9826-D6113869442F}" type="slidenum">
              <a:rPr lang="en-GB" smtClean="0"/>
              <a:t>9</a:t>
            </a:fld>
            <a:endParaRPr lang="en-GB"/>
          </a:p>
        </p:txBody>
      </p:sp>
    </p:spTree>
    <p:extLst>
      <p:ext uri="{BB962C8B-B14F-4D97-AF65-F5344CB8AC3E}">
        <p14:creationId xmlns:p14="http://schemas.microsoft.com/office/powerpoint/2010/main" val="143520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0C5398-0F03-4070-879B-D7D0688D8946}" type="slidenum">
              <a:rPr lang="en-GB" smtClean="0"/>
              <a:t>14</a:t>
            </a:fld>
            <a:endParaRPr lang="en-GB"/>
          </a:p>
        </p:txBody>
      </p:sp>
    </p:spTree>
    <p:extLst>
      <p:ext uri="{BB962C8B-B14F-4D97-AF65-F5344CB8AC3E}">
        <p14:creationId xmlns:p14="http://schemas.microsoft.com/office/powerpoint/2010/main" val="1089588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2CA052-0A5D-4DD9-BBE4-541BD2405F1C}"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7277E-BA60-4910-B605-DDAB069CE553}"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2CA052-0A5D-4DD9-BBE4-541BD2405F1C}"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7277E-BA60-4910-B605-DDAB069CE55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2CA052-0A5D-4DD9-BBE4-541BD2405F1C}"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7277E-BA60-4910-B605-DDAB069CE553}"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694" y="831410"/>
            <a:ext cx="3718476" cy="586227"/>
          </a:xfrm>
        </p:spPr>
        <p:txBody>
          <a:bodyPr>
            <a:noAutofit/>
          </a:bodyPr>
          <a:lstStyle>
            <a:lvl1pPr algn="l">
              <a:defRPr sz="2400" baseline="0">
                <a:solidFill>
                  <a:srgbClr val="CED647"/>
                </a:solidFill>
              </a:defRPr>
            </a:lvl1pPr>
          </a:lstStyle>
          <a:p>
            <a:r>
              <a:rPr lang="en-GB"/>
              <a:t>This is THE Headline</a:t>
            </a:r>
            <a:endParaRPr lang="en-US"/>
          </a:p>
        </p:txBody>
      </p:sp>
      <p:sp>
        <p:nvSpPr>
          <p:cNvPr id="3" name="Content Placeholder 2"/>
          <p:cNvSpPr>
            <a:spLocks noGrp="1"/>
          </p:cNvSpPr>
          <p:nvPr>
            <p:ph idx="1" hasCustomPrompt="1"/>
          </p:nvPr>
        </p:nvSpPr>
        <p:spPr>
          <a:xfrm>
            <a:off x="447675" y="3667643"/>
            <a:ext cx="4049207" cy="2729982"/>
          </a:xfrm>
        </p:spPr>
        <p:txBody>
          <a:bodyPr>
            <a:normAutofit/>
          </a:bodyPr>
          <a:lstStyle>
            <a:lvl1pPr>
              <a:defRPr sz="1800" baseline="0">
                <a:solidFill>
                  <a:srgbClr val="262626"/>
                </a:solidFill>
                <a:latin typeface="Alte Haas Grotesk"/>
                <a:cs typeface="Alte Haas Grotesk"/>
              </a:defRPr>
            </a:lvl1pPr>
            <a:lvl2pPr>
              <a:defRPr sz="1800">
                <a:solidFill>
                  <a:srgbClr val="262626"/>
                </a:solidFill>
                <a:latin typeface="Alte Haas Grotesk"/>
                <a:cs typeface="Alte Haas Grotesk"/>
              </a:defRPr>
            </a:lvl2pPr>
            <a:lvl3pPr>
              <a:defRPr sz="1800">
                <a:solidFill>
                  <a:srgbClr val="262626"/>
                </a:solidFill>
                <a:latin typeface="Alte Haas Grotesk"/>
                <a:cs typeface="Alte Haas Grotesk"/>
              </a:defRPr>
            </a:lvl3pPr>
            <a:lvl4pPr>
              <a:defRPr sz="1800">
                <a:solidFill>
                  <a:srgbClr val="262626"/>
                </a:solidFill>
                <a:latin typeface="Alte Haas Grotesk"/>
                <a:cs typeface="Alte Haas Grotesk"/>
              </a:defRPr>
            </a:lvl4pPr>
            <a:lvl5pPr>
              <a:defRPr sz="1800">
                <a:solidFill>
                  <a:srgbClr val="262626"/>
                </a:solidFill>
                <a:latin typeface="Alte Haas Grotesk"/>
                <a:cs typeface="Alte Haas Grotesk"/>
              </a:defRPr>
            </a:lvl5pPr>
          </a:lstStyle>
          <a:p>
            <a:pPr lvl="0"/>
            <a:r>
              <a:rPr lang="en-GB"/>
              <a:t>This is how </a:t>
            </a:r>
            <a:r>
              <a:rPr lang="en-GB" err="1"/>
              <a:t>bulletpoints</a:t>
            </a:r>
            <a:r>
              <a:rPr lang="en-GB"/>
              <a:t> look</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1551411"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0"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a:solidFill>
                  <a:srgbClr val="395764"/>
                </a:solidFill>
              </a:rPr>
              <a:t>Greater Manchester Health</a:t>
            </a:r>
          </a:p>
          <a:p>
            <a:r>
              <a:rPr lang="en-US" sz="900" b="0" i="0" cap="none">
                <a:solidFill>
                  <a:srgbClr val="395764"/>
                </a:solidFill>
              </a:rPr>
              <a:t>and Social Care Partnership</a:t>
            </a:r>
          </a:p>
        </p:txBody>
      </p:sp>
      <p:sp>
        <p:nvSpPr>
          <p:cNvPr id="28" name="Text Placeholder 27"/>
          <p:cNvSpPr>
            <a:spLocks noGrp="1"/>
          </p:cNvSpPr>
          <p:nvPr>
            <p:ph type="body" sz="quarter" idx="14" hasCustomPrompt="1"/>
          </p:nvPr>
        </p:nvSpPr>
        <p:spPr>
          <a:xfrm>
            <a:off x="358377" y="1944123"/>
            <a:ext cx="4138505" cy="1422965"/>
          </a:xfrm>
        </p:spPr>
        <p:txBody>
          <a:bodyPr>
            <a:noAutofit/>
          </a:bodyPr>
          <a:lstStyle>
            <a:lvl1pPr marL="0" indent="0">
              <a:buNone/>
              <a:defRPr sz="1600" b="0" kern="100" baseline="0">
                <a:solidFill>
                  <a:srgbClr val="262626"/>
                </a:solidFill>
                <a:latin typeface="Alte Haas Grotesk"/>
              </a:defRPr>
            </a:lvl1pPr>
            <a:lvl2pPr>
              <a:defRPr sz="1600" kern="100">
                <a:solidFill>
                  <a:srgbClr val="262626"/>
                </a:solidFill>
                <a:latin typeface="Alte Haas Grotesk"/>
              </a:defRPr>
            </a:lvl2pPr>
            <a:lvl3pPr>
              <a:defRPr sz="1600" kern="100">
                <a:solidFill>
                  <a:srgbClr val="262626"/>
                </a:solidFill>
                <a:latin typeface="Alte Haas Grotesk"/>
              </a:defRPr>
            </a:lvl3pPr>
            <a:lvl4pPr>
              <a:defRPr sz="1600" kern="100">
                <a:solidFill>
                  <a:srgbClr val="262626"/>
                </a:solidFill>
                <a:latin typeface="Alte Haas Grotesk"/>
              </a:defRPr>
            </a:lvl4pPr>
            <a:lvl5pPr>
              <a:defRPr sz="1600" kern="100">
                <a:solidFill>
                  <a:srgbClr val="262626"/>
                </a:solidFill>
                <a:latin typeface="Alte Haas Grotesk"/>
              </a:defRPr>
            </a:lvl5pPr>
          </a:lstStyle>
          <a:p>
            <a:pPr lvl="0"/>
            <a:r>
              <a:rPr lang="en-GB"/>
              <a:t>This is how a short text paragraph </a:t>
            </a:r>
            <a:r>
              <a:rPr lang="en-US"/>
              <a:t>looks. We can add further text and bullet-points (see example below). We can use a line to subtly divide different elements.</a:t>
            </a:r>
          </a:p>
          <a:p>
            <a:pPr lvl="0"/>
            <a:endParaRPr lang="en-GB"/>
          </a:p>
        </p:txBody>
      </p:sp>
      <p:sp>
        <p:nvSpPr>
          <p:cNvPr id="30" name="Picture Placeholder 29"/>
          <p:cNvSpPr>
            <a:spLocks noGrp="1"/>
          </p:cNvSpPr>
          <p:nvPr>
            <p:ph type="pic" sz="quarter" idx="15" hasCustomPrompt="1"/>
          </p:nvPr>
        </p:nvSpPr>
        <p:spPr>
          <a:xfrm>
            <a:off x="4758397" y="986731"/>
            <a:ext cx="3937928" cy="5143784"/>
          </a:xfrm>
          <a:solidFill>
            <a:srgbClr val="9FCDD5"/>
          </a:solidFill>
        </p:spPr>
        <p:txBody>
          <a:bodyPr/>
          <a:lstStyle>
            <a:lvl1pPr>
              <a:defRPr baseline="0"/>
            </a:lvl1pPr>
          </a:lstStyle>
          <a:p>
            <a:r>
              <a:rPr lang="en-US" err="1"/>
              <a:t>Imagebox</a:t>
            </a:r>
            <a:endParaRPr lang="en-US"/>
          </a:p>
        </p:txBody>
      </p:sp>
      <p:sp>
        <p:nvSpPr>
          <p:cNvPr id="34" name="Text Placeholder 13"/>
          <p:cNvSpPr>
            <a:spLocks noGrp="1"/>
          </p:cNvSpPr>
          <p:nvPr>
            <p:ph type="body" sz="quarter" idx="17" hasCustomPrompt="1"/>
          </p:nvPr>
        </p:nvSpPr>
        <p:spPr>
          <a:xfrm>
            <a:off x="5887582" y="372222"/>
            <a:ext cx="2860475" cy="160218"/>
          </a:xfrm>
        </p:spPr>
        <p:txBody>
          <a:bodyPr>
            <a:noAutofit/>
          </a:bodyPr>
          <a:lstStyle>
            <a:lvl1pPr marL="0" indent="0" algn="r">
              <a:lnSpc>
                <a:spcPts val="800"/>
              </a:lnSpc>
              <a:buNone/>
              <a:defRPr sz="1600" b="1" cap="all" baseline="0">
                <a:latin typeface="Alte Haas Grotesk"/>
                <a:cs typeface="Alte Haas Grotesk"/>
              </a:defRPr>
            </a:lvl1pPr>
          </a:lstStyle>
          <a:p>
            <a:r>
              <a:rPr lang="en-US" b="1" cap="all">
                <a:solidFill>
                  <a:srgbClr val="395764"/>
                </a:solidFill>
              </a:rPr>
              <a:t>This is the headline</a:t>
            </a:r>
          </a:p>
        </p:txBody>
      </p:sp>
      <p:sp>
        <p:nvSpPr>
          <p:cNvPr id="40" name="Text Placeholder 39"/>
          <p:cNvSpPr>
            <a:spLocks noGrp="1"/>
          </p:cNvSpPr>
          <p:nvPr>
            <p:ph type="body" sz="quarter" idx="18" hasCustomPrompt="1"/>
          </p:nvPr>
        </p:nvSpPr>
        <p:spPr>
          <a:xfrm>
            <a:off x="4757738" y="6167017"/>
            <a:ext cx="3594100" cy="411163"/>
          </a:xfrm>
        </p:spPr>
        <p:txBody>
          <a:bodyPr>
            <a:noAutofit/>
          </a:bodyPr>
          <a:lstStyle>
            <a:lvl1pPr marL="0" indent="0" algn="l">
              <a:buNone/>
              <a:defRPr sz="1400" b="1">
                <a:solidFill>
                  <a:srgbClr val="5A5A64"/>
                </a:solidFill>
                <a:latin typeface="Alte Haas Grotesk"/>
                <a:cs typeface="Alte Haas Grotesk"/>
              </a:defRPr>
            </a:lvl1pPr>
            <a:lvl2pPr marL="457200" indent="0" algn="l">
              <a:buNone/>
              <a:defRPr sz="1400" b="1">
                <a:solidFill>
                  <a:srgbClr val="5A5A64"/>
                </a:solidFill>
                <a:latin typeface="Alte Haas Grotesk"/>
                <a:cs typeface="Alte Haas Grotesk"/>
              </a:defRPr>
            </a:lvl2pPr>
            <a:lvl3pPr marL="914400" indent="0" algn="l">
              <a:buNone/>
              <a:defRPr sz="1400" b="1">
                <a:solidFill>
                  <a:srgbClr val="5A5A64"/>
                </a:solidFill>
                <a:latin typeface="Alte Haas Grotesk"/>
                <a:cs typeface="Alte Haas Grotesk"/>
              </a:defRPr>
            </a:lvl3pPr>
            <a:lvl4pPr marL="1371600" indent="0" algn="l">
              <a:buNone/>
              <a:defRPr sz="1400" b="1">
                <a:solidFill>
                  <a:srgbClr val="5A5A64"/>
                </a:solidFill>
                <a:latin typeface="Alte Haas Grotesk"/>
                <a:cs typeface="Alte Haas Grotesk"/>
              </a:defRPr>
            </a:lvl4pPr>
            <a:lvl5pPr marL="1828800" indent="0" algn="l">
              <a:buNone/>
              <a:defRPr sz="1400" b="1">
                <a:solidFill>
                  <a:srgbClr val="5A5A64"/>
                </a:solidFill>
                <a:latin typeface="Alte Haas Grotesk"/>
                <a:cs typeface="Alte Haas Grotesk"/>
              </a:defRPr>
            </a:lvl5pPr>
          </a:lstStyle>
          <a:p>
            <a:pPr lvl="0"/>
            <a:r>
              <a:rPr lang="en-GB"/>
              <a:t>This is how notes look.</a:t>
            </a:r>
            <a:endParaRPr lang="en-US"/>
          </a:p>
        </p:txBody>
      </p:sp>
      <p:sp>
        <p:nvSpPr>
          <p:cNvPr id="42"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rgbClr val="3957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a:t>THIS IS THE SECTION TITLE</a:t>
            </a:r>
            <a:endParaRPr lang="en-US"/>
          </a:p>
        </p:txBody>
      </p:sp>
      <p:sp>
        <p:nvSpPr>
          <p:cNvPr id="44" name="Text Placeholder 43"/>
          <p:cNvSpPr>
            <a:spLocks noGrp="1"/>
          </p:cNvSpPr>
          <p:nvPr>
            <p:ph type="body" sz="quarter" idx="20" hasCustomPrompt="1"/>
          </p:nvPr>
        </p:nvSpPr>
        <p:spPr>
          <a:xfrm>
            <a:off x="356694" y="1598869"/>
            <a:ext cx="4140188" cy="318411"/>
          </a:xfrm>
        </p:spPr>
        <p:txBody>
          <a:bodyPr>
            <a:normAutofit/>
          </a:bodyPr>
          <a:lstStyle>
            <a:lvl1pPr marL="0" indent="0">
              <a:buNone/>
              <a:defRPr sz="1600" b="1">
                <a:solidFill>
                  <a:schemeClr val="tx2"/>
                </a:solidFill>
              </a:defRPr>
            </a:lvl1pPr>
          </a:lstStyle>
          <a:p>
            <a:pPr lvl="0"/>
            <a:r>
              <a:rPr lang="en-GB"/>
              <a:t>This is a paragraph title</a:t>
            </a:r>
            <a:endParaRPr lang="en-US"/>
          </a:p>
        </p:txBody>
      </p:sp>
    </p:spTree>
    <p:extLst>
      <p:ext uri="{BB962C8B-B14F-4D97-AF65-F5344CB8AC3E}">
        <p14:creationId xmlns:p14="http://schemas.microsoft.com/office/powerpoint/2010/main" val="289009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2CA052-0A5D-4DD9-BBE4-541BD2405F1C}"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7277E-BA60-4910-B605-DDAB069CE55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2CA052-0A5D-4DD9-BBE4-541BD2405F1C}"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7277E-BA60-4910-B605-DDAB069CE553}"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2CA052-0A5D-4DD9-BBE4-541BD2405F1C}"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27277E-BA60-4910-B605-DDAB069CE55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2CA052-0A5D-4DD9-BBE4-541BD2405F1C}" type="datetimeFigureOut">
              <a:rPr lang="en-GB" smtClean="0"/>
              <a:t>18/11/2020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27277E-BA60-4910-B605-DDAB069CE553}"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2CA052-0A5D-4DD9-BBE4-541BD2405F1C}" type="datetimeFigureOut">
              <a:rPr lang="en-GB" smtClean="0"/>
              <a:t>18/11/2020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27277E-BA60-4910-B605-DDAB069CE55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CA052-0A5D-4DD9-BBE4-541BD2405F1C}" type="datetimeFigureOut">
              <a:rPr lang="en-GB" smtClean="0"/>
              <a:t>18/11/2020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27277E-BA60-4910-B605-DDAB069CE55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2CA052-0A5D-4DD9-BBE4-541BD2405F1C}"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27277E-BA60-4910-B605-DDAB069CE553}"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2CA052-0A5D-4DD9-BBE4-541BD2405F1C}"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27277E-BA60-4910-B605-DDAB069CE55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D2CA052-0A5D-4DD9-BBE4-541BD2405F1C}" type="datetimeFigureOut">
              <a:rPr lang="en-GB" smtClean="0"/>
              <a:t>18/11/2020</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827277E-BA60-4910-B605-DDAB069CE55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jamboard.google.com/d/1LWLRnHz6cUhk6W5W-rs7tRZ_Z6ROrXjNccwRAlq--Yk/edit?usp=shar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jamboard.google.com/d/1LWLRnHz6cUhk6W5W-rs7tRZ_Z6ROrXjNccwRAlq--Yk/edit?usp=shar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jamboard.google.com/d/1LWLRnHz6cUhk6W5W-rs7tRZ_Z6ROrXjNccwRAlq--Yk/edit?usp=shar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improvement.nhs.uk/resources/leadership-allied-health-professions-trusts-what-exists-and-what-matter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t>Developing a GM AHPs Leadership Framework</a:t>
            </a:r>
          </a:p>
        </p:txBody>
      </p:sp>
      <p:sp>
        <p:nvSpPr>
          <p:cNvPr id="3" name="Subtitle 2"/>
          <p:cNvSpPr>
            <a:spLocks noGrp="1"/>
          </p:cNvSpPr>
          <p:nvPr>
            <p:ph type="subTitle" idx="1"/>
          </p:nvPr>
        </p:nvSpPr>
        <p:spPr/>
        <p:txBody>
          <a:bodyPr>
            <a:normAutofit/>
          </a:bodyPr>
          <a:lstStyle/>
          <a:p>
            <a:r>
              <a:rPr lang="en-US" dirty="0"/>
              <a:t>Rachel Hemingway</a:t>
            </a:r>
          </a:p>
          <a:p>
            <a:r>
              <a:rPr lang="en-US" dirty="0"/>
              <a:t>Assistant Director of AHPs</a:t>
            </a:r>
          </a:p>
          <a:p>
            <a:r>
              <a:rPr lang="en-US" dirty="0"/>
              <a:t>Bolton NHS Foundation Trust</a:t>
            </a:r>
          </a:p>
        </p:txBody>
      </p:sp>
      <p:pic>
        <p:nvPicPr>
          <p:cNvPr id="4" name="Picture 1">
            <a:extLst>
              <a:ext uri="{FF2B5EF4-FFF2-40B4-BE49-F238E27FC236}">
                <a16:creationId xmlns:a16="http://schemas.microsoft.com/office/drawing/2014/main" id="{DA24E5B2-697F-4AC4-905E-D564CF9FD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457200"/>
            <a:ext cx="573405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906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t>Strategic Leadership for Allied Health Professionals in Greater Manchester</a:t>
            </a:r>
            <a:br>
              <a:rPr lang="en-GB" dirty="0"/>
            </a:b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b="1" dirty="0"/>
              <a:t>Summary of Recommendations</a:t>
            </a:r>
          </a:p>
          <a:p>
            <a:endParaRPr lang="en-GB" dirty="0"/>
          </a:p>
          <a:p>
            <a:pPr lvl="0"/>
            <a:r>
              <a:rPr lang="en-GB" b="1" dirty="0"/>
              <a:t>NHS Trusts and statutory provider organisations in GM should strengthen their AHP leadership structures by appointing a Chief AHP with a substantive strategic focus.</a:t>
            </a:r>
            <a:endParaRPr lang="en-GB" dirty="0"/>
          </a:p>
          <a:p>
            <a:endParaRPr lang="en-GB" dirty="0"/>
          </a:p>
          <a:p>
            <a:pPr lvl="0"/>
            <a:r>
              <a:rPr lang="en-GB" b="1" dirty="0"/>
              <a:t>The GM AHP Council should develop strong links with AHP Leaders in GM organisations and facilitate effective communication through organisations.</a:t>
            </a:r>
            <a:endParaRPr lang="en-GB" dirty="0"/>
          </a:p>
          <a:p>
            <a:endParaRPr lang="en-GB" dirty="0"/>
          </a:p>
          <a:p>
            <a:pPr lvl="0"/>
            <a:r>
              <a:rPr lang="en-GB" b="1" dirty="0"/>
              <a:t>The GM AHP Council, working with NHS Improvement, should offer support and guidance to organisations looking to develop AHP strategic leadership positions.</a:t>
            </a:r>
            <a:endParaRPr lang="en-GB" dirty="0"/>
          </a:p>
          <a:p>
            <a:pPr marL="0" indent="0">
              <a:buNone/>
            </a:pPr>
            <a:endParaRPr lang="en-GB" dirty="0"/>
          </a:p>
          <a:p>
            <a:pPr lvl="0"/>
            <a:r>
              <a:rPr lang="en-GB" b="1" dirty="0"/>
              <a:t>The GM AHP Council should publish annually the current AHP Leadership profile in GM.</a:t>
            </a:r>
            <a:endParaRPr lang="en-GB" dirty="0"/>
          </a:p>
          <a:p>
            <a:pPr marL="0" indent="0">
              <a:buNone/>
            </a:pPr>
            <a:r>
              <a:rPr lang="en-GB" dirty="0"/>
              <a:t> </a:t>
            </a:r>
          </a:p>
        </p:txBody>
      </p:sp>
    </p:spTree>
    <p:extLst>
      <p:ext uri="{BB962C8B-B14F-4D97-AF65-F5344CB8AC3E}">
        <p14:creationId xmlns:p14="http://schemas.microsoft.com/office/powerpoint/2010/main" val="1061778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5FE7-4B2C-4706-BB7B-43B1C6C95D0A}"/>
              </a:ext>
            </a:extLst>
          </p:cNvPr>
          <p:cNvSpPr>
            <a:spLocks noGrp="1"/>
          </p:cNvSpPr>
          <p:nvPr>
            <p:ph type="title"/>
          </p:nvPr>
        </p:nvSpPr>
        <p:spPr>
          <a:xfrm>
            <a:off x="395536" y="836712"/>
            <a:ext cx="3250704" cy="990600"/>
          </a:xfrm>
        </p:spPr>
        <p:txBody>
          <a:bodyPr>
            <a:normAutofit fontScale="90000"/>
          </a:bodyPr>
          <a:lstStyle/>
          <a:p>
            <a:r>
              <a:rPr lang="en-GB" dirty="0"/>
              <a:t>GM AHPs Leadership Profiles</a:t>
            </a:r>
          </a:p>
        </p:txBody>
      </p:sp>
      <p:sp>
        <p:nvSpPr>
          <p:cNvPr id="6" name="Rectangle 5">
            <a:extLst>
              <a:ext uri="{FF2B5EF4-FFF2-40B4-BE49-F238E27FC236}">
                <a16:creationId xmlns:a16="http://schemas.microsoft.com/office/drawing/2014/main" id="{7B9F9FCA-5005-4DE2-BC94-FF9613E8254E}"/>
              </a:ext>
            </a:extLst>
          </p:cNvPr>
          <p:cNvSpPr>
            <a:spLocks noChangeArrowheads="1"/>
          </p:cNvSpPr>
          <p:nvPr/>
        </p:nvSpPr>
        <p:spPr bwMode="auto">
          <a:xfrm>
            <a:off x="3698453" y="836712"/>
            <a:ext cx="3119438" cy="1479550"/>
          </a:xfrm>
          <a:prstGeom prst="rect">
            <a:avLst/>
          </a:prstGeom>
          <a:solidFill>
            <a:srgbClr val="993366"/>
          </a:solidFill>
          <a:ln w="25400" algn="ctr">
            <a:solidFill>
              <a:srgbClr val="9FC5E7"/>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7" name="Rectangle 6">
            <a:extLst>
              <a:ext uri="{FF2B5EF4-FFF2-40B4-BE49-F238E27FC236}">
                <a16:creationId xmlns:a16="http://schemas.microsoft.com/office/drawing/2014/main" id="{4B04A1A6-46FD-4DF5-A2EE-36174B412442}"/>
              </a:ext>
            </a:extLst>
          </p:cNvPr>
          <p:cNvSpPr>
            <a:spLocks noChangeArrowheads="1"/>
          </p:cNvSpPr>
          <p:nvPr/>
        </p:nvSpPr>
        <p:spPr bwMode="auto">
          <a:xfrm>
            <a:off x="3698453" y="1154212"/>
            <a:ext cx="3119438" cy="1238250"/>
          </a:xfrm>
          <a:prstGeom prst="rect">
            <a:avLst/>
          </a:prstGeom>
          <a:solidFill>
            <a:srgbClr val="5B9BD5"/>
          </a:solidFill>
          <a:ln w="25400" algn="ctr">
            <a:solidFill>
              <a:srgbClr val="9FC5E7"/>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8" name="Rectangle 4">
            <a:extLst>
              <a:ext uri="{FF2B5EF4-FFF2-40B4-BE49-F238E27FC236}">
                <a16:creationId xmlns:a16="http://schemas.microsoft.com/office/drawing/2014/main" id="{93EAF062-BFF2-4E1A-95AD-73003E3E2436}"/>
              </a:ext>
            </a:extLst>
          </p:cNvPr>
          <p:cNvSpPr>
            <a:spLocks noChangeArrowheads="1"/>
          </p:cNvSpPr>
          <p:nvPr/>
        </p:nvSpPr>
        <p:spPr bwMode="auto">
          <a:xfrm>
            <a:off x="4577928" y="1206599"/>
            <a:ext cx="2184400" cy="1152525"/>
          </a:xfrm>
          <a:prstGeom prst="rect">
            <a:avLst/>
          </a:prstGeom>
          <a:solidFill>
            <a:srgbClr val="9FC5E7"/>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GB" altLang="en-US" sz="900" b="0" i="0" u="none" strike="noStrike" cap="none" normalizeH="0" baseline="0">
                <a:ln>
                  <a:noFill/>
                </a:ln>
                <a:solidFill>
                  <a:srgbClr val="000000"/>
                </a:solidFill>
                <a:effectLst/>
                <a:latin typeface="Arial" panose="020B0604020202020204" pitchFamily="34" charset="0"/>
              </a:rPr>
              <a:t>Believe in yourself – AHP’s are great and have loads of transferrable skills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GB" altLang="en-US" sz="900" b="0" i="0" u="none" strike="noStrike" cap="none" normalizeH="0" baseline="0">
                <a:ln>
                  <a:noFill/>
                </a:ln>
                <a:solidFill>
                  <a:srgbClr val="000000"/>
                </a:solidFill>
                <a:effectLst/>
                <a:latin typeface="Arial" panose="020B0604020202020204" pitchFamily="34" charset="0"/>
              </a:rPr>
              <a:t>Be brave - moving out of your comfort zone can provide invaluable exposure &amp; experience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GB" altLang="en-US" sz="900" b="0" i="0" u="none" strike="noStrike" cap="none" normalizeH="0" baseline="0">
                <a:ln>
                  <a:noFill/>
                </a:ln>
                <a:solidFill>
                  <a:srgbClr val="000000"/>
                </a:solidFill>
                <a:effectLst/>
                <a:latin typeface="Arial" panose="020B0604020202020204" pitchFamily="34" charset="0"/>
              </a:rPr>
              <a:t>Work/life balance is key – never apologise for making the right decision for you and your family</a:t>
            </a:r>
            <a:endParaRPr kumimoji="0" lang="en-US" altLang="en-US" sz="2000" b="0" i="0" u="none" strike="noStrike" cap="none" normalizeH="0" baseline="0">
              <a:ln>
                <a:noFill/>
              </a:ln>
              <a:solidFill>
                <a:schemeClr val="tx1"/>
              </a:solidFill>
              <a:effectLst/>
              <a:latin typeface="Arial" panose="020B0604020202020204" pitchFamily="34" charset="0"/>
            </a:endParaRPr>
          </a:p>
        </p:txBody>
      </p:sp>
      <p:sp>
        <p:nvSpPr>
          <p:cNvPr id="9" name="Text Box 5">
            <a:extLst>
              <a:ext uri="{FF2B5EF4-FFF2-40B4-BE49-F238E27FC236}">
                <a16:creationId xmlns:a16="http://schemas.microsoft.com/office/drawing/2014/main" id="{DF84D667-6438-49DE-A145-AD915D5D3D92}"/>
              </a:ext>
            </a:extLst>
          </p:cNvPr>
          <p:cNvSpPr txBox="1">
            <a:spLocks noChangeArrowheads="1"/>
          </p:cNvSpPr>
          <p:nvPr/>
        </p:nvSpPr>
        <p:spPr bwMode="auto">
          <a:xfrm>
            <a:off x="3749253" y="882749"/>
            <a:ext cx="3041650" cy="1984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a:ln>
                  <a:noFill/>
                </a:ln>
                <a:solidFill>
                  <a:srgbClr val="FFFFFF"/>
                </a:solidFill>
                <a:effectLst/>
                <a:latin typeface="Arial" panose="020B0604020202020204" pitchFamily="34" charset="0"/>
              </a:rPr>
              <a:t>Lesley Hadley | Chief AHP | WWL NHS FT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6">
            <a:extLst>
              <a:ext uri="{FF2B5EF4-FFF2-40B4-BE49-F238E27FC236}">
                <a16:creationId xmlns:a16="http://schemas.microsoft.com/office/drawing/2014/main" id="{A8B92EB3-BF2B-4690-8616-A1C1A96F0F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7191" y="1231999"/>
            <a:ext cx="777875" cy="1108075"/>
          </a:xfrm>
          <a:prstGeom prst="rect">
            <a:avLst/>
          </a:prstGeom>
          <a:noFill/>
          <a:ln w="25400" algn="ctr">
            <a:solidFill>
              <a:srgbClr val="993366"/>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Rectangle 10">
            <a:extLst>
              <a:ext uri="{FF2B5EF4-FFF2-40B4-BE49-F238E27FC236}">
                <a16:creationId xmlns:a16="http://schemas.microsoft.com/office/drawing/2014/main" id="{0600754E-B9A1-4C3D-A935-F7145A1C7238}"/>
              </a:ext>
            </a:extLst>
          </p:cNvPr>
          <p:cNvSpPr>
            <a:spLocks noChangeArrowheads="1"/>
          </p:cNvSpPr>
          <p:nvPr/>
        </p:nvSpPr>
        <p:spPr bwMode="auto">
          <a:xfrm>
            <a:off x="266625" y="2403533"/>
            <a:ext cx="3119438" cy="1479550"/>
          </a:xfrm>
          <a:prstGeom prst="rect">
            <a:avLst/>
          </a:prstGeom>
          <a:solidFill>
            <a:srgbClr val="993366"/>
          </a:solidFill>
          <a:ln w="25400" algn="ctr">
            <a:solidFill>
              <a:srgbClr val="9FC5E7"/>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2" name="Rectangle 11">
            <a:extLst>
              <a:ext uri="{FF2B5EF4-FFF2-40B4-BE49-F238E27FC236}">
                <a16:creationId xmlns:a16="http://schemas.microsoft.com/office/drawing/2014/main" id="{79D96802-54D3-41DA-BC11-2F90F8100F94}"/>
              </a:ext>
            </a:extLst>
          </p:cNvPr>
          <p:cNvSpPr>
            <a:spLocks noChangeArrowheads="1"/>
          </p:cNvSpPr>
          <p:nvPr/>
        </p:nvSpPr>
        <p:spPr bwMode="auto">
          <a:xfrm>
            <a:off x="266625" y="2719358"/>
            <a:ext cx="3119438" cy="1808162"/>
          </a:xfrm>
          <a:prstGeom prst="rect">
            <a:avLst/>
          </a:prstGeom>
          <a:solidFill>
            <a:srgbClr val="5B9BD5"/>
          </a:solidFill>
          <a:ln w="25400" algn="ctr">
            <a:solidFill>
              <a:srgbClr val="9FC5E7"/>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3" name="Rectangle 12">
            <a:extLst>
              <a:ext uri="{FF2B5EF4-FFF2-40B4-BE49-F238E27FC236}">
                <a16:creationId xmlns:a16="http://schemas.microsoft.com/office/drawing/2014/main" id="{AF1673AE-FB29-44F3-8787-6066F3FDA98E}"/>
              </a:ext>
            </a:extLst>
          </p:cNvPr>
          <p:cNvSpPr>
            <a:spLocks noChangeArrowheads="1"/>
          </p:cNvSpPr>
          <p:nvPr/>
        </p:nvSpPr>
        <p:spPr bwMode="auto">
          <a:xfrm>
            <a:off x="995288" y="2770158"/>
            <a:ext cx="2335212" cy="1724025"/>
          </a:xfrm>
          <a:prstGeom prst="rect">
            <a:avLst/>
          </a:prstGeom>
          <a:solidFill>
            <a:srgbClr val="9FC5E7"/>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GB" altLang="en-US" sz="900" b="0" i="0" u="none" strike="noStrike" cap="none" normalizeH="0" baseline="0">
                <a:ln>
                  <a:noFill/>
                </a:ln>
                <a:solidFill>
                  <a:schemeClr val="tx1"/>
                </a:solidFill>
                <a:effectLst/>
                <a:latin typeface="Arial" panose="020B0604020202020204" pitchFamily="34" charset="0"/>
              </a:rPr>
              <a:t>Never be afraid to ask for help, and once you are established in your role never forget what it was like to be a new starter</a:t>
            </a:r>
            <a:endParaRPr kumimoji="0" lang="en-GB" altLang="en-US" sz="9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GB" altLang="en-US" sz="900" b="0" i="0" u="none" strike="noStrike" cap="none" normalizeH="0" baseline="0">
                <a:ln>
                  <a:noFill/>
                </a:ln>
                <a:solidFill>
                  <a:schemeClr val="tx1"/>
                </a:solidFill>
                <a:effectLst/>
                <a:latin typeface="Arial" panose="020B0604020202020204" pitchFamily="34" charset="0"/>
              </a:rPr>
              <a:t>A well-written report to a board or committee meeting is worth its weight in gold – spend time getting the content right and you won’t have tons of questions to answer. It will also make you and your team stand out for the right reasons.</a:t>
            </a:r>
            <a:endParaRPr kumimoji="0" lang="en-GB" altLang="en-US" sz="9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1000"/>
              </a:spcAft>
              <a:buClrTx/>
              <a:buSzPts val="1000"/>
              <a:buFont typeface="Symbol" panose="05050102010706020507" pitchFamily="18" charset="2"/>
              <a:buChar char="Þ"/>
              <a:tabLst/>
            </a:pPr>
            <a:r>
              <a:rPr kumimoji="0" lang="en-GB" altLang="en-US" sz="900" b="0" i="0" u="none" strike="noStrike" cap="none" normalizeH="0" baseline="0">
                <a:ln>
                  <a:noFill/>
                </a:ln>
                <a:solidFill>
                  <a:schemeClr val="tx1"/>
                </a:solidFill>
                <a:effectLst/>
                <a:latin typeface="Arial" panose="020B0604020202020204" pitchFamily="34" charset="0"/>
              </a:rPr>
              <a:t>Don’t be defined by your background, use this to add value to the role that you want to undertake</a:t>
            </a:r>
            <a:endParaRPr kumimoji="0" lang="en-US" altLang="en-US" sz="2000" b="0" i="0" u="none" strike="noStrike" cap="none" normalizeH="0" baseline="0">
              <a:ln>
                <a:noFill/>
              </a:ln>
              <a:solidFill>
                <a:schemeClr val="tx1"/>
              </a:solidFill>
              <a:effectLst/>
              <a:latin typeface="Arial" panose="020B0604020202020204" pitchFamily="34" charset="0"/>
            </a:endParaRPr>
          </a:p>
        </p:txBody>
      </p:sp>
      <p:sp>
        <p:nvSpPr>
          <p:cNvPr id="14" name="Text Box 10">
            <a:extLst>
              <a:ext uri="{FF2B5EF4-FFF2-40B4-BE49-F238E27FC236}">
                <a16:creationId xmlns:a16="http://schemas.microsoft.com/office/drawing/2014/main" id="{EF381937-9E9B-4218-AB4F-3369A1DA810E}"/>
              </a:ext>
            </a:extLst>
          </p:cNvPr>
          <p:cNvSpPr txBox="1">
            <a:spLocks noChangeArrowheads="1"/>
          </p:cNvSpPr>
          <p:nvPr/>
        </p:nvSpPr>
        <p:spPr bwMode="auto">
          <a:xfrm>
            <a:off x="317425" y="2447895"/>
            <a:ext cx="3041650" cy="1984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a:ln>
                  <a:noFill/>
                </a:ln>
                <a:solidFill>
                  <a:srgbClr val="FFFFFF"/>
                </a:solidFill>
                <a:effectLst/>
                <a:latin typeface="Arial" panose="020B0604020202020204" pitchFamily="34" charset="0"/>
              </a:rPr>
              <a:t>Paul Howard | </a:t>
            </a:r>
            <a:r>
              <a:rPr kumimoji="0" lang="en-GB" altLang="en-US" sz="700" b="1" i="0" u="none" strike="noStrike" cap="none" normalizeH="0" baseline="0">
                <a:ln>
                  <a:noFill/>
                </a:ln>
                <a:solidFill>
                  <a:srgbClr val="FFFFFF"/>
                </a:solidFill>
                <a:effectLst/>
                <a:latin typeface="Arial" panose="020B0604020202020204" pitchFamily="34" charset="0"/>
              </a:rPr>
              <a:t>Director of Corporate Affairs </a:t>
            </a:r>
            <a:r>
              <a:rPr kumimoji="0" lang="en-GB" altLang="en-US" sz="900" b="1" i="0" u="none" strike="noStrike" cap="none" normalizeH="0" baseline="0">
                <a:ln>
                  <a:noFill/>
                </a:ln>
                <a:solidFill>
                  <a:srgbClr val="FFFFFF"/>
                </a:solidFill>
                <a:effectLst/>
                <a:latin typeface="Arial" panose="020B0604020202020204" pitchFamily="34" charset="0"/>
              </a:rPr>
              <a:t>| WWL NHS FT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5" name="Picture 11">
            <a:extLst>
              <a:ext uri="{FF2B5EF4-FFF2-40B4-BE49-F238E27FC236}">
                <a16:creationId xmlns:a16="http://schemas.microsoft.com/office/drawing/2014/main" id="{7D87D35E-0D66-42F2-9923-EF2871F9DA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9650" y="3057495"/>
            <a:ext cx="617538" cy="1128713"/>
          </a:xfrm>
          <a:prstGeom prst="rect">
            <a:avLst/>
          </a:prstGeom>
          <a:noFill/>
          <a:ln w="25400" algn="ctr">
            <a:solidFill>
              <a:srgbClr val="993366"/>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Rectangle 12">
            <a:extLst>
              <a:ext uri="{FF2B5EF4-FFF2-40B4-BE49-F238E27FC236}">
                <a16:creationId xmlns:a16="http://schemas.microsoft.com/office/drawing/2014/main" id="{3864ADC4-B4EA-42BC-A39A-ACB488708B2C}"/>
              </a:ext>
            </a:extLst>
          </p:cNvPr>
          <p:cNvSpPr>
            <a:spLocks noChangeArrowheads="1"/>
          </p:cNvSpPr>
          <p:nvPr/>
        </p:nvSpPr>
        <p:spPr bwMode="auto">
          <a:xfrm>
            <a:off x="4699862" y="4473588"/>
            <a:ext cx="3119437" cy="1479550"/>
          </a:xfrm>
          <a:prstGeom prst="rect">
            <a:avLst/>
          </a:prstGeom>
          <a:solidFill>
            <a:srgbClr val="993366"/>
          </a:solidFill>
          <a:ln w="25400" algn="ctr">
            <a:solidFill>
              <a:srgbClr val="9FC5E7"/>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7" name="Rectangle 13">
            <a:extLst>
              <a:ext uri="{FF2B5EF4-FFF2-40B4-BE49-F238E27FC236}">
                <a16:creationId xmlns:a16="http://schemas.microsoft.com/office/drawing/2014/main" id="{51899921-DD4E-4877-9428-D36AA13CA676}"/>
              </a:ext>
            </a:extLst>
          </p:cNvPr>
          <p:cNvSpPr>
            <a:spLocks noChangeArrowheads="1"/>
          </p:cNvSpPr>
          <p:nvPr/>
        </p:nvSpPr>
        <p:spPr bwMode="auto">
          <a:xfrm>
            <a:off x="4699862" y="4954600"/>
            <a:ext cx="3119437" cy="1181100"/>
          </a:xfrm>
          <a:prstGeom prst="rect">
            <a:avLst/>
          </a:prstGeom>
          <a:solidFill>
            <a:srgbClr val="5B9BD5"/>
          </a:solidFill>
          <a:ln w="25400" algn="ctr">
            <a:solidFill>
              <a:srgbClr val="9FC5E7"/>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8" name="Rectangle 14">
            <a:extLst>
              <a:ext uri="{FF2B5EF4-FFF2-40B4-BE49-F238E27FC236}">
                <a16:creationId xmlns:a16="http://schemas.microsoft.com/office/drawing/2014/main" id="{32D148CF-A6B3-418C-844D-ED4B15065345}"/>
              </a:ext>
            </a:extLst>
          </p:cNvPr>
          <p:cNvSpPr>
            <a:spLocks noChangeArrowheads="1"/>
          </p:cNvSpPr>
          <p:nvPr/>
        </p:nvSpPr>
        <p:spPr bwMode="auto">
          <a:xfrm>
            <a:off x="5538062" y="5014925"/>
            <a:ext cx="2225675" cy="1060450"/>
          </a:xfrm>
          <a:prstGeom prst="rect">
            <a:avLst/>
          </a:prstGeom>
          <a:solidFill>
            <a:srgbClr val="9FC5E7"/>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GB" altLang="en-US" sz="800" b="0" i="0" u="none" strike="noStrike" cap="none" normalizeH="0" baseline="0" dirty="0">
                <a:ln>
                  <a:noFill/>
                </a:ln>
                <a:solidFill>
                  <a:schemeClr val="tx1"/>
                </a:solidFill>
                <a:effectLst/>
                <a:latin typeface="Arial" panose="020B0604020202020204" pitchFamily="34" charset="0"/>
              </a:rPr>
              <a:t>Egos can be destructive to teamwork and leadership: try and leave them at the door.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GB" altLang="en-US" sz="800" b="0" i="0" u="none" strike="noStrike" cap="none" normalizeH="0" baseline="0" dirty="0">
                <a:ln>
                  <a:noFill/>
                </a:ln>
                <a:solidFill>
                  <a:schemeClr val="tx1"/>
                </a:solidFill>
                <a:effectLst/>
                <a:latin typeface="Arial" panose="020B0604020202020204" pitchFamily="34" charset="0"/>
              </a:rPr>
              <a:t>Reflect and consolidate what you have learned before trying to develop further.</a:t>
            </a:r>
          </a:p>
          <a:p>
            <a:pPr marL="0" marR="0" lvl="0" indent="0" algn="l" defTabSz="914400" rtl="0" eaLnBrk="0" fontAlgn="base" latinLnBrk="0" hangingPunct="0">
              <a:lnSpc>
                <a:spcPct val="100000"/>
              </a:lnSpc>
              <a:spcBef>
                <a:spcPct val="0"/>
              </a:spcBef>
              <a:spcAft>
                <a:spcPts val="1000"/>
              </a:spcAft>
              <a:buClrTx/>
              <a:buSzPts val="1000"/>
              <a:buFont typeface="Symbol" panose="05050102010706020507" pitchFamily="18" charset="2"/>
              <a:buChar char="Þ"/>
              <a:tabLst/>
            </a:pPr>
            <a:r>
              <a:rPr kumimoji="0" lang="en-GB" altLang="en-US" sz="800" b="0" i="0" u="none" strike="noStrike" cap="none" normalizeH="0" baseline="0" dirty="0">
                <a:ln>
                  <a:noFill/>
                </a:ln>
                <a:solidFill>
                  <a:schemeClr val="tx1"/>
                </a:solidFill>
                <a:effectLst/>
                <a:latin typeface="Arial" panose="020B0604020202020204" pitchFamily="34" charset="0"/>
              </a:rPr>
              <a:t>Leadership is not just a role for managers or senior staff; try not to let a hierarchical environment stifle your passion.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15">
            <a:extLst>
              <a:ext uri="{FF2B5EF4-FFF2-40B4-BE49-F238E27FC236}">
                <a16:creationId xmlns:a16="http://schemas.microsoft.com/office/drawing/2014/main" id="{B4C15532-6AD2-4454-952C-2454D2DC6ECF}"/>
              </a:ext>
            </a:extLst>
          </p:cNvPr>
          <p:cNvSpPr txBox="1">
            <a:spLocks noChangeArrowheads="1"/>
          </p:cNvSpPr>
          <p:nvPr/>
        </p:nvSpPr>
        <p:spPr bwMode="auto">
          <a:xfrm>
            <a:off x="4752249" y="4519625"/>
            <a:ext cx="3041650" cy="4699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a:ln>
                  <a:noFill/>
                </a:ln>
                <a:solidFill>
                  <a:srgbClr val="FFFFFF"/>
                </a:solidFill>
                <a:effectLst/>
                <a:latin typeface="Arial" panose="020B0604020202020204" pitchFamily="34" charset="0"/>
              </a:rPr>
              <a:t>Steve Brown | Senior Specialist OT | MFT NHS FT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a:ln>
                  <a:noFill/>
                </a:ln>
                <a:solidFill>
                  <a:srgbClr val="FFFFFF"/>
                </a:solidFill>
                <a:effectLst/>
                <a:latin typeface="Arial" panose="020B0604020202020204" pitchFamily="34" charset="0"/>
              </a:rPr>
              <a:t>Clinical Lead OT | NHS Nightingale NW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 name="Picture 16">
            <a:extLst>
              <a:ext uri="{FF2B5EF4-FFF2-40B4-BE49-F238E27FC236}">
                <a16:creationId xmlns:a16="http://schemas.microsoft.com/office/drawing/2014/main" id="{9D4F6E4B-4E01-436B-A7C5-B2B8EDF52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249" y="5057788"/>
            <a:ext cx="733425" cy="962025"/>
          </a:xfrm>
          <a:prstGeom prst="rect">
            <a:avLst/>
          </a:prstGeom>
          <a:noFill/>
          <a:ln w="25400" algn="ctr">
            <a:solidFill>
              <a:srgbClr val="993366"/>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1" name="Rectangle 17">
            <a:extLst>
              <a:ext uri="{FF2B5EF4-FFF2-40B4-BE49-F238E27FC236}">
                <a16:creationId xmlns:a16="http://schemas.microsoft.com/office/drawing/2014/main" id="{3DD1BDDC-FA79-498A-ADE0-83A870D4BF20}"/>
              </a:ext>
            </a:extLst>
          </p:cNvPr>
          <p:cNvSpPr>
            <a:spLocks noChangeArrowheads="1"/>
          </p:cNvSpPr>
          <p:nvPr/>
        </p:nvSpPr>
        <p:spPr bwMode="auto">
          <a:xfrm>
            <a:off x="5364088" y="2644100"/>
            <a:ext cx="3119437" cy="1479550"/>
          </a:xfrm>
          <a:prstGeom prst="rect">
            <a:avLst/>
          </a:prstGeom>
          <a:solidFill>
            <a:srgbClr val="993366"/>
          </a:solidFill>
          <a:ln w="25400" algn="ctr">
            <a:solidFill>
              <a:srgbClr val="9FC5E7"/>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22" name="Rectangle 18">
            <a:extLst>
              <a:ext uri="{FF2B5EF4-FFF2-40B4-BE49-F238E27FC236}">
                <a16:creationId xmlns:a16="http://schemas.microsoft.com/office/drawing/2014/main" id="{65C65128-D9D7-49DB-A4D0-7CF901ECACE2}"/>
              </a:ext>
            </a:extLst>
          </p:cNvPr>
          <p:cNvSpPr>
            <a:spLocks noChangeArrowheads="1"/>
          </p:cNvSpPr>
          <p:nvPr/>
        </p:nvSpPr>
        <p:spPr bwMode="auto">
          <a:xfrm>
            <a:off x="5364088" y="2956837"/>
            <a:ext cx="3119437" cy="1204913"/>
          </a:xfrm>
          <a:prstGeom prst="rect">
            <a:avLst/>
          </a:prstGeom>
          <a:solidFill>
            <a:srgbClr val="5B9BD5"/>
          </a:solidFill>
          <a:ln w="25400" algn="ctr">
            <a:solidFill>
              <a:srgbClr val="9FC5E7"/>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23" name="Rectangle 19">
            <a:extLst>
              <a:ext uri="{FF2B5EF4-FFF2-40B4-BE49-F238E27FC236}">
                <a16:creationId xmlns:a16="http://schemas.microsoft.com/office/drawing/2014/main" id="{BDF27265-4835-42CF-A568-489299D4D670}"/>
              </a:ext>
            </a:extLst>
          </p:cNvPr>
          <p:cNvSpPr>
            <a:spLocks noChangeArrowheads="1"/>
          </p:cNvSpPr>
          <p:nvPr/>
        </p:nvSpPr>
        <p:spPr bwMode="auto">
          <a:xfrm>
            <a:off x="6200700" y="3013987"/>
            <a:ext cx="2227263" cy="1101725"/>
          </a:xfrm>
          <a:prstGeom prst="rect">
            <a:avLst/>
          </a:prstGeom>
          <a:solidFill>
            <a:srgbClr val="9FC5E7"/>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Pts val="1000"/>
              <a:buFont typeface="Symbol" panose="05050102010706020507" pitchFamily="18" charset="2"/>
              <a:buChar char="Þ"/>
              <a:tabLst/>
            </a:pPr>
            <a:r>
              <a:rPr kumimoji="0" lang="en-GB" altLang="en-US" sz="900" b="0" i="0" u="none" strike="noStrike" cap="none" normalizeH="0" baseline="0" dirty="0">
                <a:ln>
                  <a:noFill/>
                </a:ln>
                <a:solidFill>
                  <a:schemeClr val="tx1"/>
                </a:solidFill>
                <a:effectLst/>
                <a:latin typeface="Arial" panose="020B0604020202020204" pitchFamily="34" charset="0"/>
              </a:rPr>
              <a:t>Make friends and nurture professional relationships </a:t>
            </a:r>
          </a:p>
          <a:p>
            <a:pPr marL="0" marR="0" lvl="0" indent="0" algn="l" defTabSz="914400" rtl="0" eaLnBrk="0" fontAlgn="base" latinLnBrk="0" hangingPunct="0">
              <a:lnSpc>
                <a:spcPct val="150000"/>
              </a:lnSpc>
              <a:spcBef>
                <a:spcPct val="0"/>
              </a:spcBef>
              <a:spcAft>
                <a:spcPct val="0"/>
              </a:spcAft>
              <a:buClrTx/>
              <a:buSzPts val="1000"/>
              <a:buFont typeface="Symbol" panose="05050102010706020507" pitchFamily="18" charset="2"/>
              <a:buChar char="Þ"/>
              <a:tabLst/>
            </a:pPr>
            <a:r>
              <a:rPr kumimoji="0" lang="en-GB" altLang="en-US" sz="900" b="0" i="0" u="none" strike="noStrike" cap="none" normalizeH="0" baseline="0" dirty="0">
                <a:ln>
                  <a:noFill/>
                </a:ln>
                <a:solidFill>
                  <a:schemeClr val="tx1"/>
                </a:solidFill>
                <a:effectLst/>
                <a:latin typeface="Arial" panose="020B0604020202020204" pitchFamily="34" charset="0"/>
              </a:rPr>
              <a:t>Start small and build confidence </a:t>
            </a:r>
          </a:p>
          <a:p>
            <a:pPr marL="0" marR="0" lvl="0" indent="0" algn="l" defTabSz="914400" rtl="0" eaLnBrk="0" fontAlgn="base" latinLnBrk="0" hangingPunct="0">
              <a:lnSpc>
                <a:spcPct val="150000"/>
              </a:lnSpc>
              <a:spcBef>
                <a:spcPct val="0"/>
              </a:spcBef>
              <a:spcAft>
                <a:spcPts val="1000"/>
              </a:spcAft>
              <a:buClrTx/>
              <a:buSzPts val="1000"/>
              <a:buFont typeface="Symbol" panose="05050102010706020507" pitchFamily="18" charset="2"/>
              <a:buChar char="Þ"/>
              <a:tabLst/>
            </a:pPr>
            <a:r>
              <a:rPr kumimoji="0" lang="en-GB" altLang="en-US" sz="900" b="0" i="0" u="none" strike="noStrike" cap="none" normalizeH="0" baseline="0" dirty="0">
                <a:ln>
                  <a:noFill/>
                </a:ln>
                <a:solidFill>
                  <a:schemeClr val="tx1"/>
                </a:solidFill>
                <a:effectLst/>
                <a:latin typeface="Arial" panose="020B0604020202020204" pitchFamily="34" charset="0"/>
              </a:rPr>
              <a:t>Build a track record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 Box 20">
            <a:extLst>
              <a:ext uri="{FF2B5EF4-FFF2-40B4-BE49-F238E27FC236}">
                <a16:creationId xmlns:a16="http://schemas.microsoft.com/office/drawing/2014/main" id="{314EAA13-9898-4BD9-AC3B-36081BADB1CD}"/>
              </a:ext>
            </a:extLst>
          </p:cNvPr>
          <p:cNvSpPr txBox="1">
            <a:spLocks noChangeArrowheads="1"/>
          </p:cNvSpPr>
          <p:nvPr/>
        </p:nvSpPr>
        <p:spPr bwMode="auto">
          <a:xfrm>
            <a:off x="5414888" y="2690137"/>
            <a:ext cx="3041650" cy="1984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a:ln>
                  <a:noFill/>
                </a:ln>
                <a:solidFill>
                  <a:srgbClr val="FFFFFF"/>
                </a:solidFill>
                <a:effectLst/>
                <a:latin typeface="Arial" panose="020B0604020202020204" pitchFamily="34" charset="0"/>
              </a:rPr>
              <a:t>Sophie Chalmers | </a:t>
            </a:r>
            <a:r>
              <a:rPr kumimoji="0" lang="en-GB" altLang="en-US" sz="500" b="1" i="0" u="none" strike="noStrike" cap="none" normalizeH="0" baseline="0">
                <a:ln>
                  <a:noFill/>
                </a:ln>
                <a:solidFill>
                  <a:srgbClr val="FFFFFF"/>
                </a:solidFill>
                <a:effectLst/>
                <a:latin typeface="Arial" panose="020B0604020202020204" pitchFamily="34" charset="0"/>
              </a:rPr>
              <a:t>AHP Clinical Academic Researcher </a:t>
            </a:r>
            <a:r>
              <a:rPr kumimoji="0" lang="en-GB" altLang="en-US" sz="800" b="1" i="0" u="none" strike="noStrike" cap="none" normalizeH="0" baseline="0">
                <a:ln>
                  <a:noFill/>
                </a:ln>
                <a:solidFill>
                  <a:srgbClr val="FFFFFF"/>
                </a:solidFill>
                <a:effectLst/>
                <a:latin typeface="Arial" panose="020B0604020202020204" pitchFamily="34" charset="0"/>
              </a:rPr>
              <a:t>| Bolton NHS FT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5" name="Picture 21">
            <a:extLst>
              <a:ext uri="{FF2B5EF4-FFF2-40B4-BE49-F238E27FC236}">
                <a16:creationId xmlns:a16="http://schemas.microsoft.com/office/drawing/2014/main" id="{B8221DB3-0335-48B1-B1E0-7656216AB8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3775" y="3134637"/>
            <a:ext cx="736600" cy="842963"/>
          </a:xfrm>
          <a:prstGeom prst="rect">
            <a:avLst/>
          </a:prstGeom>
          <a:noFill/>
          <a:ln w="25400" algn="ctr">
            <a:solidFill>
              <a:srgbClr val="993366"/>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2">
            <a:extLst>
              <a:ext uri="{FF2B5EF4-FFF2-40B4-BE49-F238E27FC236}">
                <a16:creationId xmlns:a16="http://schemas.microsoft.com/office/drawing/2014/main" id="{31E256D2-DA59-4AC1-A76C-EDAE09FA64B0}"/>
              </a:ext>
            </a:extLst>
          </p:cNvPr>
          <p:cNvSpPr>
            <a:spLocks noChangeArrowheads="1"/>
          </p:cNvSpPr>
          <p:nvPr/>
        </p:nvSpPr>
        <p:spPr bwMode="auto">
          <a:xfrm>
            <a:off x="995288" y="5057788"/>
            <a:ext cx="3119438" cy="1479550"/>
          </a:xfrm>
          <a:prstGeom prst="rect">
            <a:avLst/>
          </a:prstGeom>
          <a:solidFill>
            <a:srgbClr val="993366"/>
          </a:solidFill>
          <a:ln w="25400" algn="ctr">
            <a:solidFill>
              <a:srgbClr val="9FC5E7"/>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4" name="Rectangle 3">
            <a:extLst>
              <a:ext uri="{FF2B5EF4-FFF2-40B4-BE49-F238E27FC236}">
                <a16:creationId xmlns:a16="http://schemas.microsoft.com/office/drawing/2014/main" id="{412AA455-B9A7-4DFC-ACC0-240B8F1CB5FF}"/>
              </a:ext>
            </a:extLst>
          </p:cNvPr>
          <p:cNvSpPr>
            <a:spLocks noChangeArrowheads="1"/>
          </p:cNvSpPr>
          <p:nvPr/>
        </p:nvSpPr>
        <p:spPr bwMode="auto">
          <a:xfrm>
            <a:off x="995288" y="5375288"/>
            <a:ext cx="3119438" cy="1203325"/>
          </a:xfrm>
          <a:prstGeom prst="rect">
            <a:avLst/>
          </a:prstGeom>
          <a:solidFill>
            <a:srgbClr val="5B9BD5"/>
          </a:solidFill>
          <a:ln w="25400" algn="ctr">
            <a:solidFill>
              <a:srgbClr val="9FC5E7"/>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5" name="Rectangle 4">
            <a:extLst>
              <a:ext uri="{FF2B5EF4-FFF2-40B4-BE49-F238E27FC236}">
                <a16:creationId xmlns:a16="http://schemas.microsoft.com/office/drawing/2014/main" id="{7350C684-BD09-4486-AE47-B40E59A7E4F3}"/>
              </a:ext>
            </a:extLst>
          </p:cNvPr>
          <p:cNvSpPr>
            <a:spLocks noChangeArrowheads="1"/>
          </p:cNvSpPr>
          <p:nvPr/>
        </p:nvSpPr>
        <p:spPr bwMode="auto">
          <a:xfrm>
            <a:off x="1831901" y="5426088"/>
            <a:ext cx="2227262" cy="1103313"/>
          </a:xfrm>
          <a:prstGeom prst="rect">
            <a:avLst/>
          </a:prstGeom>
          <a:solidFill>
            <a:srgbClr val="9FC5E7"/>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200000"/>
              </a:lnSpc>
              <a:spcBef>
                <a:spcPct val="0"/>
              </a:spcBef>
              <a:spcAft>
                <a:spcPct val="0"/>
              </a:spcAft>
              <a:buClrTx/>
              <a:buSzPts val="1000"/>
              <a:buFont typeface="Symbol" panose="05050102010706020507" pitchFamily="18" charset="2"/>
              <a:buChar char="Þ"/>
              <a:tabLst/>
            </a:pPr>
            <a:r>
              <a:rPr kumimoji="0" lang="en-GB" altLang="en-US" sz="1000" b="0" i="0" u="none" strike="noStrike" cap="none" normalizeH="0" baseline="0" dirty="0">
                <a:ln>
                  <a:noFill/>
                </a:ln>
                <a:solidFill>
                  <a:schemeClr val="tx1"/>
                </a:solidFill>
                <a:effectLst/>
                <a:latin typeface="Arial" panose="020B0604020202020204" pitchFamily="34" charset="0"/>
              </a:rPr>
              <a:t>Practise what you preach</a:t>
            </a:r>
          </a:p>
          <a:p>
            <a:pPr marL="0" marR="0" lvl="0" indent="0" algn="l" defTabSz="914400" rtl="0" eaLnBrk="0" fontAlgn="base" latinLnBrk="0" hangingPunct="0">
              <a:lnSpc>
                <a:spcPct val="200000"/>
              </a:lnSpc>
              <a:spcBef>
                <a:spcPct val="0"/>
              </a:spcBef>
              <a:spcAft>
                <a:spcPct val="0"/>
              </a:spcAft>
              <a:buClrTx/>
              <a:buSzPts val="1000"/>
              <a:buFont typeface="Symbol" panose="05050102010706020507" pitchFamily="18" charset="2"/>
              <a:buChar char="Þ"/>
              <a:tabLst/>
            </a:pPr>
            <a:r>
              <a:rPr kumimoji="0" lang="en-GB" altLang="en-US" sz="1000" b="0" i="0" u="none" strike="noStrike" cap="none" normalizeH="0" baseline="0" dirty="0">
                <a:ln>
                  <a:noFill/>
                </a:ln>
                <a:solidFill>
                  <a:schemeClr val="tx1"/>
                </a:solidFill>
                <a:effectLst/>
                <a:latin typeface="Arial" panose="020B0604020202020204" pitchFamily="34" charset="0"/>
              </a:rPr>
              <a:t>Empower staff</a:t>
            </a:r>
          </a:p>
          <a:p>
            <a:pPr marL="0" marR="0" lvl="0" indent="0" algn="l" defTabSz="914400" rtl="0" eaLnBrk="0" fontAlgn="base" latinLnBrk="0" hangingPunct="0">
              <a:lnSpc>
                <a:spcPct val="200000"/>
              </a:lnSpc>
              <a:spcBef>
                <a:spcPct val="0"/>
              </a:spcBef>
              <a:spcAft>
                <a:spcPts val="1000"/>
              </a:spcAft>
              <a:buClrTx/>
              <a:buSzPts val="1000"/>
              <a:buFont typeface="Symbol" panose="05050102010706020507" pitchFamily="18" charset="2"/>
              <a:buChar char="Þ"/>
              <a:tabLst/>
            </a:pPr>
            <a:r>
              <a:rPr kumimoji="0" lang="en-GB" altLang="en-US" sz="1000" b="0" i="0" u="none" strike="noStrike" cap="none" normalizeH="0" baseline="0" dirty="0">
                <a:ln>
                  <a:noFill/>
                </a:ln>
                <a:solidFill>
                  <a:schemeClr val="tx1"/>
                </a:solidFill>
                <a:effectLst/>
                <a:latin typeface="Arial" panose="020B0604020202020204" pitchFamily="34" charset="0"/>
              </a:rPr>
              <a:t>Enjoy what you do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5">
            <a:extLst>
              <a:ext uri="{FF2B5EF4-FFF2-40B4-BE49-F238E27FC236}">
                <a16:creationId xmlns:a16="http://schemas.microsoft.com/office/drawing/2014/main" id="{2A8AD5EA-6FDE-4649-836C-23C8C6A3AFFF}"/>
              </a:ext>
            </a:extLst>
          </p:cNvPr>
          <p:cNvSpPr txBox="1">
            <a:spLocks noChangeArrowheads="1"/>
          </p:cNvSpPr>
          <p:nvPr/>
        </p:nvSpPr>
        <p:spPr bwMode="auto">
          <a:xfrm>
            <a:off x="1046088" y="5103826"/>
            <a:ext cx="3041650" cy="1984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a:ln>
                  <a:noFill/>
                </a:ln>
                <a:solidFill>
                  <a:srgbClr val="FFFFFF"/>
                </a:solidFill>
                <a:effectLst/>
                <a:latin typeface="Arial" panose="020B0604020202020204" pitchFamily="34" charset="0"/>
              </a:rPr>
              <a:t>Naheed Ahmed | </a:t>
            </a:r>
            <a:r>
              <a:rPr kumimoji="0" lang="en-GB" altLang="en-US" sz="700" b="1" i="0" u="none" strike="noStrike" cap="none" normalizeH="0" baseline="0">
                <a:ln>
                  <a:noFill/>
                </a:ln>
                <a:solidFill>
                  <a:srgbClr val="FFFFFF"/>
                </a:solidFill>
                <a:effectLst/>
                <a:latin typeface="Arial" panose="020B0604020202020204" pitchFamily="34" charset="0"/>
              </a:rPr>
              <a:t>Major Trauma Physiotherapist</a:t>
            </a:r>
            <a:r>
              <a:rPr kumimoji="0" lang="en-GB" altLang="en-US" sz="400" b="1" i="0" u="none" strike="noStrike" cap="none" normalizeH="0" baseline="0">
                <a:ln>
                  <a:noFill/>
                </a:ln>
                <a:solidFill>
                  <a:srgbClr val="FFFFFF"/>
                </a:solidFill>
                <a:effectLst/>
                <a:latin typeface="Arial" panose="020B0604020202020204" pitchFamily="34" charset="0"/>
              </a:rPr>
              <a:t> </a:t>
            </a:r>
            <a:r>
              <a:rPr kumimoji="0" lang="en-GB" altLang="en-US" sz="900" b="1" i="0" u="none" strike="noStrike" cap="none" normalizeH="0" baseline="0">
                <a:ln>
                  <a:noFill/>
                </a:ln>
                <a:solidFill>
                  <a:srgbClr val="FFFFFF"/>
                </a:solidFill>
                <a:effectLst/>
                <a:latin typeface="Arial" panose="020B0604020202020204" pitchFamily="34" charset="0"/>
              </a:rPr>
              <a:t>| MFT NHS FT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4" name="Picture 6">
            <a:extLst>
              <a:ext uri="{FF2B5EF4-FFF2-40B4-BE49-F238E27FC236}">
                <a16:creationId xmlns:a16="http://schemas.microsoft.com/office/drawing/2014/main" id="{28971EF7-95FD-487F-81E1-5C39F7846BA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9988" t="14601" r="6612" b="29248"/>
          <a:stretch>
            <a:fillRect/>
          </a:stretch>
        </p:blipFill>
        <p:spPr bwMode="auto">
          <a:xfrm rot="5400000">
            <a:off x="868288" y="5692788"/>
            <a:ext cx="1108075" cy="574675"/>
          </a:xfrm>
          <a:prstGeom prst="rect">
            <a:avLst/>
          </a:prstGeom>
          <a:noFill/>
          <a:ln w="25400" algn="ctr">
            <a:solidFill>
              <a:srgbClr val="993366"/>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86776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GM AHP Lead</a:t>
            </a:r>
            <a:endParaRPr lang="en-GB" dirty="0"/>
          </a:p>
        </p:txBody>
      </p:sp>
      <p:sp>
        <p:nvSpPr>
          <p:cNvPr id="5" name="Content Placeholder 4"/>
          <p:cNvSpPr>
            <a:spLocks noGrp="1"/>
          </p:cNvSpPr>
          <p:nvPr>
            <p:ph sz="half" idx="1"/>
          </p:nvPr>
        </p:nvSpPr>
        <p:spPr/>
        <p:txBody>
          <a:bodyPr/>
          <a:lstStyle/>
          <a:p>
            <a:pPr marL="0" indent="0">
              <a:buNone/>
            </a:pPr>
            <a:r>
              <a:rPr lang="en-US" dirty="0"/>
              <a:t>Lesley Hadley</a:t>
            </a:r>
          </a:p>
          <a:p>
            <a:pPr marL="0" indent="0">
              <a:buNone/>
            </a:pPr>
            <a:r>
              <a:rPr lang="en-US" dirty="0"/>
              <a:t>Chief AHP</a:t>
            </a:r>
          </a:p>
          <a:p>
            <a:pPr marL="0" indent="0">
              <a:buNone/>
            </a:pPr>
            <a:endParaRPr lang="en-US" dirty="0"/>
          </a:p>
          <a:p>
            <a:pPr marL="0" indent="0">
              <a:buNone/>
            </a:pPr>
            <a:r>
              <a:rPr lang="en-US" sz="2000" dirty="0" err="1"/>
              <a:t>Wrightington</a:t>
            </a:r>
            <a:r>
              <a:rPr lang="en-US" sz="2000" dirty="0"/>
              <a:t>, </a:t>
            </a:r>
            <a:r>
              <a:rPr lang="en-US" sz="2000" dirty="0" err="1"/>
              <a:t>Wigan</a:t>
            </a:r>
            <a:r>
              <a:rPr lang="en-US" sz="2000" dirty="0"/>
              <a:t> and Leigh NHS Foundation Trust</a:t>
            </a:r>
            <a:endParaRPr lang="en-GB" sz="2000" dirty="0"/>
          </a:p>
        </p:txBody>
      </p:sp>
      <p:pic>
        <p:nvPicPr>
          <p:cNvPr id="7" name="Content Placeholder 6"/>
          <p:cNvPicPr>
            <a:picLocks noGrp="1" noChangeAspect="1"/>
          </p:cNvPicPr>
          <p:nvPr>
            <p:ph sz="half" idx="2"/>
          </p:nvPr>
        </p:nvPicPr>
        <p:blipFill>
          <a:blip r:embed="rId2"/>
          <a:stretch>
            <a:fillRect/>
          </a:stretch>
        </p:blipFill>
        <p:spPr>
          <a:xfrm>
            <a:off x="5065468" y="2420888"/>
            <a:ext cx="3178939" cy="2771384"/>
          </a:xfrm>
          <a:prstGeom prst="rect">
            <a:avLst/>
          </a:prstGeom>
        </p:spPr>
      </p:pic>
    </p:spTree>
    <p:extLst>
      <p:ext uri="{BB962C8B-B14F-4D97-AF65-F5344CB8AC3E}">
        <p14:creationId xmlns:p14="http://schemas.microsoft.com/office/powerpoint/2010/main" val="1418282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26296"/>
            <a:ext cx="2142680" cy="1264920"/>
          </a:xfrm>
        </p:spPr>
        <p:txBody>
          <a:bodyPr>
            <a:noAutofit/>
          </a:bodyPr>
          <a:lstStyle/>
          <a:p>
            <a:br>
              <a:rPr lang="en-GB" sz="2800" dirty="0"/>
            </a:br>
            <a:br>
              <a:rPr lang="en-GB" sz="2800" dirty="0"/>
            </a:br>
            <a:br>
              <a:rPr lang="en-GB" sz="2800" dirty="0"/>
            </a:br>
            <a:r>
              <a:rPr lang="en-GB" sz="2800" dirty="0"/>
              <a:t>Pre-requisite conditions for leadership growth</a:t>
            </a:r>
          </a:p>
        </p:txBody>
      </p:sp>
      <p:pic>
        <p:nvPicPr>
          <p:cNvPr id="3" name="Picture Placeholder 2"/>
          <p:cNvPicPr>
            <a:picLocks noGrp="1" noChangeAspect="1"/>
          </p:cNvPicPr>
          <p:nvPr>
            <p:ph type="pic" idx="1"/>
          </p:nvPr>
        </p:nvPicPr>
        <p:blipFill>
          <a:blip r:embed="rId2"/>
          <a:srcRect l="15517" r="15517"/>
          <a:stretch>
            <a:fillRect/>
          </a:stretch>
        </p:blipFill>
        <p:spPr>
          <a:prstGeom prst="rect">
            <a:avLst/>
          </a:prstGeom>
        </p:spPr>
      </p:pic>
      <p:sp>
        <p:nvSpPr>
          <p:cNvPr id="6" name="Content Placeholder 5"/>
          <p:cNvSpPr>
            <a:spLocks noGrp="1"/>
          </p:cNvSpPr>
          <p:nvPr>
            <p:ph type="body" sz="half" idx="2"/>
          </p:nvPr>
        </p:nvSpPr>
        <p:spPr/>
        <p:txBody>
          <a:bodyPr>
            <a:normAutofit/>
          </a:bodyPr>
          <a:lstStyle/>
          <a:p>
            <a:endParaRPr lang="en-GB" sz="2000" dirty="0"/>
          </a:p>
          <a:p>
            <a:r>
              <a:rPr lang="en-GB" sz="2000" dirty="0"/>
              <a:t>Culture</a:t>
            </a:r>
          </a:p>
          <a:p>
            <a:r>
              <a:rPr lang="en-GB" sz="2000" dirty="0"/>
              <a:t>Time </a:t>
            </a:r>
          </a:p>
          <a:p>
            <a:r>
              <a:rPr lang="en-GB" sz="2000" dirty="0"/>
              <a:t>Money</a:t>
            </a:r>
          </a:p>
          <a:p>
            <a:r>
              <a:rPr lang="en-GB" sz="2000" dirty="0"/>
              <a:t>Consistent fair use across and within organisations</a:t>
            </a:r>
          </a:p>
          <a:p>
            <a:r>
              <a:rPr lang="en-GB" sz="2000" dirty="0"/>
              <a:t>Collaborative approach</a:t>
            </a:r>
          </a:p>
        </p:txBody>
      </p:sp>
    </p:spTree>
    <p:extLst>
      <p:ext uri="{BB962C8B-B14F-4D97-AF65-F5344CB8AC3E}">
        <p14:creationId xmlns:p14="http://schemas.microsoft.com/office/powerpoint/2010/main" val="3180830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1720" t="16548" r="37173" b="8643"/>
          <a:stretch/>
        </p:blipFill>
        <p:spPr>
          <a:xfrm>
            <a:off x="2391382" y="1196752"/>
            <a:ext cx="4664893" cy="4775342"/>
          </a:xfrm>
          <a:prstGeom prst="rect">
            <a:avLst/>
          </a:prstGeom>
        </p:spPr>
      </p:pic>
      <p:sp>
        <p:nvSpPr>
          <p:cNvPr id="6" name="Title 5"/>
          <p:cNvSpPr>
            <a:spLocks noGrp="1"/>
          </p:cNvSpPr>
          <p:nvPr>
            <p:ph type="title"/>
          </p:nvPr>
        </p:nvSpPr>
        <p:spPr/>
        <p:txBody>
          <a:bodyPr>
            <a:normAutofit fontScale="90000"/>
          </a:bodyPr>
          <a:lstStyle/>
          <a:p>
            <a:br>
              <a:rPr lang="en-US" dirty="0"/>
            </a:br>
            <a:r>
              <a:rPr lang="en-US" dirty="0"/>
              <a:t>Clinical Leadership: </a:t>
            </a:r>
            <a:r>
              <a:rPr lang="en-US" sz="3600" dirty="0"/>
              <a:t>a Framework for action </a:t>
            </a:r>
            <a:br>
              <a:rPr lang="en-US" dirty="0"/>
            </a:br>
            <a:r>
              <a:rPr lang="en-US" sz="2700" dirty="0">
                <a:solidFill>
                  <a:schemeClr val="bg1">
                    <a:lumMod val="65000"/>
                  </a:schemeClr>
                </a:solidFill>
              </a:rPr>
              <a:t>January 2019</a:t>
            </a:r>
            <a:br>
              <a:rPr lang="en-GB" dirty="0"/>
            </a:br>
            <a:endParaRPr lang="en-GB" dirty="0"/>
          </a:p>
        </p:txBody>
      </p:sp>
    </p:spTree>
    <p:extLst>
      <p:ext uri="{BB962C8B-B14F-4D97-AF65-F5344CB8AC3E}">
        <p14:creationId xmlns:p14="http://schemas.microsoft.com/office/powerpoint/2010/main" val="2092761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990600"/>
          </a:xfrm>
        </p:spPr>
        <p:txBody>
          <a:bodyPr/>
          <a:lstStyle/>
          <a:p>
            <a:pPr algn="ctr"/>
            <a:r>
              <a:rPr lang="en-US" dirty="0" err="1"/>
              <a:t>JamBoard</a:t>
            </a:r>
            <a:endParaRPr lang="en-GB" dirty="0"/>
          </a:p>
        </p:txBody>
      </p:sp>
      <p:pic>
        <p:nvPicPr>
          <p:cNvPr id="10" name="Picture 9">
            <a:hlinkClick r:id="rId2"/>
            <a:extLst>
              <a:ext uri="{FF2B5EF4-FFF2-40B4-BE49-F238E27FC236}">
                <a16:creationId xmlns:a16="http://schemas.microsoft.com/office/drawing/2014/main" id="{50E9CEF2-1A0F-4B19-A264-540435E6C268}"/>
              </a:ext>
            </a:extLst>
          </p:cNvPr>
          <p:cNvPicPr>
            <a:picLocks noChangeAspect="1"/>
          </p:cNvPicPr>
          <p:nvPr/>
        </p:nvPicPr>
        <p:blipFill rotWithShape="1">
          <a:blip r:embed="rId3"/>
          <a:srcRect l="78350" t="12201" r="8263" b="63999"/>
          <a:stretch/>
        </p:blipFill>
        <p:spPr>
          <a:xfrm>
            <a:off x="3361262" y="2218262"/>
            <a:ext cx="2421476" cy="2421476"/>
          </a:xfrm>
          <a:prstGeom prst="rect">
            <a:avLst/>
          </a:prstGeom>
        </p:spPr>
      </p:pic>
    </p:spTree>
    <p:extLst>
      <p:ext uri="{BB962C8B-B14F-4D97-AF65-F5344CB8AC3E}">
        <p14:creationId xmlns:p14="http://schemas.microsoft.com/office/powerpoint/2010/main" val="3354984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359855575"/>
              </p:ext>
            </p:extLst>
          </p:nvPr>
        </p:nvGraphicFramePr>
        <p:xfrm>
          <a:off x="346675" y="1052736"/>
          <a:ext cx="8450650" cy="4752528"/>
        </p:xfrm>
        <a:graphic>
          <a:graphicData uri="http://schemas.openxmlformats.org/presentationml/2006/ole">
            <mc:AlternateContent xmlns:mc="http://schemas.openxmlformats.org/markup-compatibility/2006">
              <mc:Choice xmlns:v="urn:schemas-microsoft-com:vml" Requires="v">
                <p:oleObj spid="_x0000_s1044" name="Presentation" r:id="rId3" imgW="6094639" imgH="3427400" progId="PowerPoint.Show.12">
                  <p:embed/>
                </p:oleObj>
              </mc:Choice>
              <mc:Fallback>
                <p:oleObj name="Presentation" r:id="rId3" imgW="6094639" imgH="3427400" progId="PowerPoint.Show.12">
                  <p:embed/>
                  <p:pic>
                    <p:nvPicPr>
                      <p:cNvPr id="7" name="Object 6"/>
                      <p:cNvPicPr/>
                      <p:nvPr/>
                    </p:nvPicPr>
                    <p:blipFill>
                      <a:blip r:embed="rId4"/>
                      <a:stretch>
                        <a:fillRect/>
                      </a:stretch>
                    </p:blipFill>
                    <p:spPr>
                      <a:xfrm>
                        <a:off x="346675" y="1052736"/>
                        <a:ext cx="8450650" cy="4752528"/>
                      </a:xfrm>
                      <a:prstGeom prst="rect">
                        <a:avLst/>
                      </a:prstGeom>
                    </p:spPr>
                  </p:pic>
                </p:oleObj>
              </mc:Fallback>
            </mc:AlternateContent>
          </a:graphicData>
        </a:graphic>
      </p:graphicFrame>
    </p:spTree>
    <p:extLst>
      <p:ext uri="{BB962C8B-B14F-4D97-AF65-F5344CB8AC3E}">
        <p14:creationId xmlns:p14="http://schemas.microsoft.com/office/powerpoint/2010/main" val="2430911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990600"/>
          </a:xfrm>
        </p:spPr>
        <p:txBody>
          <a:bodyPr/>
          <a:lstStyle/>
          <a:p>
            <a:pPr algn="ctr"/>
            <a:r>
              <a:rPr lang="en-US" dirty="0" err="1"/>
              <a:t>JamBoard</a:t>
            </a:r>
            <a:endParaRPr lang="en-GB" dirty="0"/>
          </a:p>
        </p:txBody>
      </p:sp>
      <p:pic>
        <p:nvPicPr>
          <p:cNvPr id="10" name="Picture 9">
            <a:hlinkClick r:id="rId2"/>
            <a:extLst>
              <a:ext uri="{FF2B5EF4-FFF2-40B4-BE49-F238E27FC236}">
                <a16:creationId xmlns:a16="http://schemas.microsoft.com/office/drawing/2014/main" id="{50E9CEF2-1A0F-4B19-A264-540435E6C268}"/>
              </a:ext>
            </a:extLst>
          </p:cNvPr>
          <p:cNvPicPr>
            <a:picLocks noChangeAspect="1"/>
          </p:cNvPicPr>
          <p:nvPr/>
        </p:nvPicPr>
        <p:blipFill rotWithShape="1">
          <a:blip r:embed="rId3"/>
          <a:srcRect l="78350" t="12201" r="8263" b="63999"/>
          <a:stretch/>
        </p:blipFill>
        <p:spPr>
          <a:xfrm>
            <a:off x="3361262" y="2218262"/>
            <a:ext cx="2421476" cy="2421476"/>
          </a:xfrm>
          <a:prstGeom prst="rect">
            <a:avLst/>
          </a:prstGeom>
        </p:spPr>
      </p:pic>
    </p:spTree>
    <p:extLst>
      <p:ext uri="{BB962C8B-B14F-4D97-AF65-F5344CB8AC3E}">
        <p14:creationId xmlns:p14="http://schemas.microsoft.com/office/powerpoint/2010/main" val="3327702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990600"/>
          </a:xfrm>
        </p:spPr>
        <p:txBody>
          <a:bodyPr/>
          <a:lstStyle/>
          <a:p>
            <a:pPr algn="ctr"/>
            <a:r>
              <a:rPr lang="en-US" dirty="0" err="1"/>
              <a:t>JamBoard</a:t>
            </a:r>
            <a:endParaRPr lang="en-GB" dirty="0"/>
          </a:p>
        </p:txBody>
      </p:sp>
      <p:pic>
        <p:nvPicPr>
          <p:cNvPr id="10" name="Picture 9">
            <a:hlinkClick r:id="rId2"/>
            <a:extLst>
              <a:ext uri="{FF2B5EF4-FFF2-40B4-BE49-F238E27FC236}">
                <a16:creationId xmlns:a16="http://schemas.microsoft.com/office/drawing/2014/main" id="{50E9CEF2-1A0F-4B19-A264-540435E6C268}"/>
              </a:ext>
            </a:extLst>
          </p:cNvPr>
          <p:cNvPicPr>
            <a:picLocks noChangeAspect="1"/>
          </p:cNvPicPr>
          <p:nvPr/>
        </p:nvPicPr>
        <p:blipFill rotWithShape="1">
          <a:blip r:embed="rId3"/>
          <a:srcRect l="78350" t="12201" r="8263" b="63999"/>
          <a:stretch/>
        </p:blipFill>
        <p:spPr>
          <a:xfrm>
            <a:off x="3419872" y="2204864"/>
            <a:ext cx="2421476" cy="2421476"/>
          </a:xfrm>
          <a:prstGeom prst="rect">
            <a:avLst/>
          </a:prstGeom>
        </p:spPr>
      </p:pic>
    </p:spTree>
    <p:extLst>
      <p:ext uri="{BB962C8B-B14F-4D97-AF65-F5344CB8AC3E}">
        <p14:creationId xmlns:p14="http://schemas.microsoft.com/office/powerpoint/2010/main" val="151038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4294967295"/>
          </p:nvPr>
        </p:nvPicPr>
        <p:blipFill>
          <a:blip r:embed="rId2"/>
          <a:stretch>
            <a:fillRect/>
          </a:stretch>
        </p:blipFill>
        <p:spPr>
          <a:xfrm>
            <a:off x="467545" y="836713"/>
            <a:ext cx="4273837" cy="3096343"/>
          </a:xfrm>
          <a:prstGeom prst="rect">
            <a:avLst/>
          </a:prstGeom>
        </p:spPr>
      </p:pic>
      <p:pic>
        <p:nvPicPr>
          <p:cNvPr id="2" name="Picture 1"/>
          <p:cNvPicPr>
            <a:picLocks noChangeAspect="1"/>
          </p:cNvPicPr>
          <p:nvPr/>
        </p:nvPicPr>
        <p:blipFill>
          <a:blip r:embed="rId3"/>
          <a:stretch>
            <a:fillRect/>
          </a:stretch>
        </p:blipFill>
        <p:spPr>
          <a:xfrm>
            <a:off x="107504" y="4293096"/>
            <a:ext cx="8919945" cy="1442373"/>
          </a:xfrm>
          <a:prstGeom prst="rect">
            <a:avLst/>
          </a:prstGeom>
        </p:spPr>
      </p:pic>
    </p:spTree>
    <p:extLst>
      <p:ext uri="{BB962C8B-B14F-4D97-AF65-F5344CB8AC3E}">
        <p14:creationId xmlns:p14="http://schemas.microsoft.com/office/powerpoint/2010/main" val="388895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520" y="1124744"/>
            <a:ext cx="8229600" cy="4876800"/>
          </a:xfrm>
        </p:spPr>
        <p:txBody>
          <a:bodyPr>
            <a:normAutofit/>
          </a:bodyPr>
          <a:lstStyle/>
          <a:p>
            <a:pPr marL="0" indent="0">
              <a:buNone/>
            </a:pPr>
            <a:r>
              <a:rPr lang="en-GB" sz="2800" i="1" dirty="0"/>
              <a:t>“Leadership for AHPs across the organisation is patchy and relies heavily on senior positions which are all part-time. It also relies on having a director of nursing and professions who has an understanding of AHPs, as there is no direct route to the board. The need for AHP leadership is not well understood nor is the need for representation of AHPs in operational matters.”</a:t>
            </a:r>
            <a:endParaRPr lang="en-GB" sz="2800" dirty="0"/>
          </a:p>
          <a:p>
            <a:pPr marL="0" indent="0">
              <a:buNone/>
            </a:pPr>
            <a:endParaRPr lang="en-US" dirty="0"/>
          </a:p>
          <a:p>
            <a:pPr marL="0" indent="0">
              <a:buNone/>
            </a:pPr>
            <a:r>
              <a:rPr lang="en-GB" u="sng" dirty="0">
                <a:hlinkClick r:id="rId3"/>
              </a:rPr>
              <a:t>‘Leadership of allied health professions in trusts: what exists, what matters’</a:t>
            </a:r>
            <a:r>
              <a:rPr lang="en-GB" i="1" dirty="0"/>
              <a:t> </a:t>
            </a:r>
            <a:endParaRPr lang="en-GB" dirty="0"/>
          </a:p>
          <a:p>
            <a:pPr marL="0" indent="0">
              <a:buNone/>
            </a:pPr>
            <a:endParaRPr lang="en-GB" dirty="0"/>
          </a:p>
        </p:txBody>
      </p:sp>
    </p:spTree>
    <p:extLst>
      <p:ext uri="{BB962C8B-B14F-4D97-AF65-F5344CB8AC3E}">
        <p14:creationId xmlns:p14="http://schemas.microsoft.com/office/powerpoint/2010/main" val="1015313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2142680" cy="1264920"/>
          </a:xfrm>
        </p:spPr>
        <p:txBody>
          <a:bodyPr>
            <a:normAutofit/>
          </a:bodyPr>
          <a:lstStyle/>
          <a:p>
            <a:r>
              <a:rPr lang="en-US" sz="4400" dirty="0"/>
              <a:t>Why?</a:t>
            </a:r>
            <a:endParaRPr lang="en-GB" sz="4400" dirty="0"/>
          </a:p>
        </p:txBody>
      </p:sp>
      <p:pic>
        <p:nvPicPr>
          <p:cNvPr id="7" name="Picture Placeholder 6"/>
          <p:cNvPicPr>
            <a:picLocks noGrp="1" noChangeAspect="1"/>
          </p:cNvPicPr>
          <p:nvPr>
            <p:ph type="pic" idx="1"/>
          </p:nvPr>
        </p:nvPicPr>
        <p:blipFill>
          <a:blip r:embed="rId3"/>
          <a:srcRect l="14223" r="14223"/>
          <a:stretch>
            <a:fillRect/>
          </a:stretch>
        </p:blipFill>
        <p:spPr>
          <a:prstGeom prst="rect">
            <a:avLst/>
          </a:prstGeom>
        </p:spPr>
      </p:pic>
      <p:sp>
        <p:nvSpPr>
          <p:cNvPr id="3" name="Content Placeholder 2"/>
          <p:cNvSpPr>
            <a:spLocks noGrp="1"/>
          </p:cNvSpPr>
          <p:nvPr>
            <p:ph type="body" sz="half" idx="2"/>
          </p:nvPr>
        </p:nvSpPr>
        <p:spPr>
          <a:xfrm>
            <a:off x="107504" y="1813600"/>
            <a:ext cx="2489392" cy="4850848"/>
          </a:xfrm>
        </p:spPr>
        <p:txBody>
          <a:bodyPr>
            <a:normAutofit fontScale="92500" lnSpcReduction="10000"/>
          </a:bodyPr>
          <a:lstStyle/>
          <a:p>
            <a:r>
              <a:rPr lang="en-US" sz="1800" b="1" i="1" dirty="0">
                <a:solidFill>
                  <a:srgbClr val="00B050"/>
                </a:solidFill>
              </a:rPr>
              <a:t>3</a:t>
            </a:r>
            <a:r>
              <a:rPr lang="en-US" sz="1800" b="1" i="1" baseline="30000" dirty="0">
                <a:solidFill>
                  <a:srgbClr val="00B050"/>
                </a:solidFill>
              </a:rPr>
              <a:t>rd</a:t>
            </a:r>
            <a:r>
              <a:rPr lang="en-US" sz="1800" b="1" i="1" dirty="0">
                <a:solidFill>
                  <a:srgbClr val="00B050"/>
                </a:solidFill>
              </a:rPr>
              <a:t> largest NHS workforce</a:t>
            </a:r>
          </a:p>
          <a:p>
            <a:endParaRPr lang="en-US" sz="1800" b="1" i="1" dirty="0">
              <a:solidFill>
                <a:srgbClr val="00B050"/>
              </a:solidFill>
            </a:endParaRPr>
          </a:p>
          <a:p>
            <a:r>
              <a:rPr lang="en-US" sz="1800" b="1" i="1" dirty="0">
                <a:solidFill>
                  <a:srgbClr val="00B050"/>
                </a:solidFill>
              </a:rPr>
              <a:t>National agenda</a:t>
            </a:r>
          </a:p>
          <a:p>
            <a:endParaRPr lang="en-US" sz="1800" b="1" i="1" dirty="0">
              <a:solidFill>
                <a:srgbClr val="00B050"/>
              </a:solidFill>
            </a:endParaRPr>
          </a:p>
          <a:p>
            <a:r>
              <a:rPr lang="en-US" sz="1800" b="1" i="1" dirty="0">
                <a:solidFill>
                  <a:srgbClr val="00B050"/>
                </a:solidFill>
              </a:rPr>
              <a:t>Build on the AHP identity</a:t>
            </a:r>
          </a:p>
          <a:p>
            <a:endParaRPr lang="en-US" sz="1800" b="1" i="1" dirty="0">
              <a:solidFill>
                <a:srgbClr val="00B050"/>
              </a:solidFill>
            </a:endParaRPr>
          </a:p>
          <a:p>
            <a:r>
              <a:rPr lang="en-US" sz="1800" b="1" i="1" dirty="0">
                <a:solidFill>
                  <a:srgbClr val="00B050"/>
                </a:solidFill>
              </a:rPr>
              <a:t>Regional agenda</a:t>
            </a:r>
          </a:p>
          <a:p>
            <a:endParaRPr lang="en-US" sz="1800" b="1" i="1" dirty="0">
              <a:solidFill>
                <a:srgbClr val="00B050"/>
              </a:solidFill>
            </a:endParaRPr>
          </a:p>
          <a:p>
            <a:r>
              <a:rPr lang="en-US" sz="1800" b="1" i="1" dirty="0">
                <a:solidFill>
                  <a:srgbClr val="00B050"/>
                </a:solidFill>
              </a:rPr>
              <a:t>New leadership roles</a:t>
            </a:r>
          </a:p>
          <a:p>
            <a:endParaRPr lang="en-US" sz="1800" b="1" i="1" dirty="0">
              <a:solidFill>
                <a:srgbClr val="00B050"/>
              </a:solidFill>
            </a:endParaRPr>
          </a:p>
          <a:p>
            <a:r>
              <a:rPr lang="en-US" sz="1800" b="1" i="1" dirty="0">
                <a:solidFill>
                  <a:srgbClr val="00B050"/>
                </a:solidFill>
              </a:rPr>
              <a:t>Grow our own GM leaders</a:t>
            </a:r>
          </a:p>
          <a:p>
            <a:endParaRPr lang="en-US" sz="1800" b="1" i="1" dirty="0">
              <a:solidFill>
                <a:srgbClr val="00B050"/>
              </a:solidFill>
            </a:endParaRPr>
          </a:p>
          <a:p>
            <a:r>
              <a:rPr lang="en-US" sz="1800" b="1" i="1" dirty="0">
                <a:solidFill>
                  <a:srgbClr val="00B050"/>
                </a:solidFill>
              </a:rPr>
              <a:t>Excellent system leader skills</a:t>
            </a:r>
          </a:p>
          <a:p>
            <a:endParaRPr lang="en-US" sz="1800" b="1" i="1" dirty="0">
              <a:solidFill>
                <a:srgbClr val="00B050"/>
              </a:solidFill>
            </a:endParaRPr>
          </a:p>
          <a:p>
            <a:endParaRPr lang="en-US" sz="1800" b="1" i="1" dirty="0">
              <a:solidFill>
                <a:srgbClr val="00B050"/>
              </a:solidFill>
            </a:endParaRPr>
          </a:p>
          <a:p>
            <a:endParaRPr lang="en-US" sz="1800" b="1" i="1" dirty="0">
              <a:solidFill>
                <a:srgbClr val="00B050"/>
              </a:solidFill>
            </a:endParaRPr>
          </a:p>
          <a:p>
            <a:endParaRPr lang="en-US" dirty="0"/>
          </a:p>
          <a:p>
            <a:endParaRPr lang="en-GB" dirty="0"/>
          </a:p>
        </p:txBody>
      </p:sp>
    </p:spTree>
    <p:extLst>
      <p:ext uri="{BB962C8B-B14F-4D97-AF65-F5344CB8AC3E}">
        <p14:creationId xmlns:p14="http://schemas.microsoft.com/office/powerpoint/2010/main" val="146691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context: </a:t>
            </a:r>
            <a:br>
              <a:rPr lang="en-US" dirty="0"/>
            </a:br>
            <a:r>
              <a:rPr lang="en-US" dirty="0"/>
              <a:t>AHPs into Action Framework</a:t>
            </a:r>
            <a:endParaRPr lang="en-GB" dirty="0"/>
          </a:p>
        </p:txBody>
      </p:sp>
      <p:pic>
        <p:nvPicPr>
          <p:cNvPr id="9" name="Content Placeholder 8"/>
          <p:cNvPicPr>
            <a:picLocks noGrp="1" noChangeAspect="1"/>
          </p:cNvPicPr>
          <p:nvPr>
            <p:ph sz="half" idx="1"/>
          </p:nvPr>
        </p:nvPicPr>
        <p:blipFill rotWithShape="1">
          <a:blip r:embed="rId2"/>
          <a:srcRect r="2668"/>
          <a:stretch/>
        </p:blipFill>
        <p:spPr>
          <a:xfrm>
            <a:off x="629899" y="1689068"/>
            <a:ext cx="3510053" cy="4082327"/>
          </a:xfrm>
          <a:prstGeom prst="rect">
            <a:avLst/>
          </a:prstGeom>
        </p:spPr>
      </p:pic>
      <p:sp>
        <p:nvSpPr>
          <p:cNvPr id="8" name="Content Placeholder 7"/>
          <p:cNvSpPr>
            <a:spLocks noGrp="1"/>
          </p:cNvSpPr>
          <p:nvPr>
            <p:ph sz="half" idx="2"/>
          </p:nvPr>
        </p:nvSpPr>
        <p:spPr/>
        <p:txBody>
          <a:bodyPr/>
          <a:lstStyle/>
          <a:p>
            <a:pPr marL="0" indent="0">
              <a:buNone/>
            </a:pPr>
            <a:r>
              <a:rPr lang="en-US" dirty="0">
                <a:solidFill>
                  <a:schemeClr val="accent1">
                    <a:lumMod val="75000"/>
                  </a:schemeClr>
                </a:solidFill>
              </a:rPr>
              <a:t>Priority One:</a:t>
            </a:r>
          </a:p>
          <a:p>
            <a:pPr marL="0" indent="0">
              <a:buNone/>
            </a:pPr>
            <a:endParaRPr lang="en-US" dirty="0"/>
          </a:p>
          <a:p>
            <a:pPr marL="0" indent="0">
              <a:buNone/>
            </a:pPr>
            <a:r>
              <a:rPr lang="en-US" sz="5400" i="1" dirty="0">
                <a:solidFill>
                  <a:schemeClr val="accent2">
                    <a:lumMod val="75000"/>
                  </a:schemeClr>
                </a:solidFill>
              </a:rPr>
              <a:t>AHPs </a:t>
            </a:r>
          </a:p>
          <a:p>
            <a:pPr marL="0" indent="0">
              <a:buNone/>
            </a:pPr>
            <a:r>
              <a:rPr lang="en-US" sz="5400" i="1" dirty="0">
                <a:solidFill>
                  <a:schemeClr val="accent2">
                    <a:lumMod val="75000"/>
                  </a:schemeClr>
                </a:solidFill>
              </a:rPr>
              <a:t>can lead </a:t>
            </a:r>
          </a:p>
          <a:p>
            <a:pPr marL="0" indent="0">
              <a:buNone/>
            </a:pPr>
            <a:r>
              <a:rPr lang="en-US" sz="5400" i="1" dirty="0">
                <a:solidFill>
                  <a:schemeClr val="accent2">
                    <a:lumMod val="75000"/>
                  </a:schemeClr>
                </a:solidFill>
              </a:rPr>
              <a:t>change</a:t>
            </a:r>
            <a:endParaRPr lang="en-GB" sz="5400" i="1" dirty="0">
              <a:solidFill>
                <a:schemeClr val="accent2">
                  <a:lumMod val="75000"/>
                </a:schemeClr>
              </a:solidFill>
            </a:endParaRPr>
          </a:p>
        </p:txBody>
      </p:sp>
    </p:spTree>
    <p:extLst>
      <p:ext uri="{BB962C8B-B14F-4D97-AF65-F5344CB8AC3E}">
        <p14:creationId xmlns:p14="http://schemas.microsoft.com/office/powerpoint/2010/main" val="1287522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410" t="8451" r="39652" b="33394"/>
          <a:stretch/>
        </p:blipFill>
        <p:spPr bwMode="auto">
          <a:xfrm>
            <a:off x="456114" y="2780928"/>
            <a:ext cx="2459701" cy="3667560"/>
          </a:xfrm>
          <a:prstGeom prst="rect">
            <a:avLst/>
          </a:prstGeom>
          <a:noFill/>
          <a:ln w="3810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2954" t="9151" r="33523" b="6485"/>
          <a:stretch/>
        </p:blipFill>
        <p:spPr bwMode="auto">
          <a:xfrm>
            <a:off x="4019595" y="2780928"/>
            <a:ext cx="2654638" cy="3757887"/>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37500" t="7621" r="39615" b="33451"/>
          <a:stretch/>
        </p:blipFill>
        <p:spPr bwMode="auto">
          <a:xfrm>
            <a:off x="2195736" y="962456"/>
            <a:ext cx="2510967" cy="3636944"/>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6"/>
          <a:stretch>
            <a:fillRect/>
          </a:stretch>
        </p:blipFill>
        <p:spPr>
          <a:xfrm>
            <a:off x="5580112" y="533329"/>
            <a:ext cx="2770787" cy="4098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809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55" t="17636" r="17227" b="6000"/>
          <a:stretch/>
        </p:blipFill>
        <p:spPr bwMode="auto">
          <a:xfrm>
            <a:off x="678390" y="925965"/>
            <a:ext cx="7787221" cy="5006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23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1680" y="929929"/>
            <a:ext cx="3718476" cy="586227"/>
          </a:xfrm>
        </p:spPr>
        <p:txBody>
          <a:bodyPr/>
          <a:lstStyle/>
          <a:p>
            <a:r>
              <a:rPr lang="en-US"/>
              <a:t>Our People promise</a:t>
            </a:r>
          </a:p>
        </p:txBody>
      </p:sp>
      <p:sp>
        <p:nvSpPr>
          <p:cNvPr id="8" name="Text Placeholder 7"/>
          <p:cNvSpPr>
            <a:spLocks noGrp="1"/>
          </p:cNvSpPr>
          <p:nvPr>
            <p:ph type="body" sz="quarter" idx="17"/>
          </p:nvPr>
        </p:nvSpPr>
        <p:spPr>
          <a:xfrm>
            <a:off x="5868144" y="692701"/>
            <a:ext cx="2860475" cy="160218"/>
          </a:xfrm>
        </p:spPr>
        <p:txBody>
          <a:bodyPr vert="horz" lIns="91440" tIns="45720" rIns="91440" bIns="45720" rtlCol="0" anchor="t">
            <a:noAutofit/>
          </a:bodyPr>
          <a:lstStyle/>
          <a:p>
            <a:r>
              <a:rPr lang="en-US">
                <a:solidFill>
                  <a:srgbClr val="3F5664"/>
                </a:solidFill>
              </a:rPr>
              <a:t>Our people promise</a:t>
            </a:r>
          </a:p>
        </p:txBody>
      </p:sp>
      <p:sp>
        <p:nvSpPr>
          <p:cNvPr id="6" name="Text Placeholder 5">
            <a:extLst>
              <a:ext uri="{FF2B5EF4-FFF2-40B4-BE49-F238E27FC236}">
                <a16:creationId xmlns:a16="http://schemas.microsoft.com/office/drawing/2014/main" id="{F67ADDA5-4FC6-49B3-9B75-4082882C7C15}"/>
              </a:ext>
            </a:extLst>
          </p:cNvPr>
          <p:cNvSpPr>
            <a:spLocks noGrp="1"/>
          </p:cNvSpPr>
          <p:nvPr>
            <p:ph type="body" sz="quarter" idx="14"/>
          </p:nvPr>
        </p:nvSpPr>
        <p:spPr>
          <a:xfrm>
            <a:off x="361680" y="1710125"/>
            <a:ext cx="8071120" cy="1198794"/>
          </a:xfrm>
        </p:spPr>
        <p:txBody>
          <a:bodyPr vert="horz" lIns="91440" tIns="45720" rIns="91440" bIns="45720" rtlCol="0" anchor="t">
            <a:noAutofit/>
          </a:bodyPr>
          <a:lstStyle/>
          <a:p>
            <a:pPr>
              <a:spcAft>
                <a:spcPts val="1200"/>
              </a:spcAft>
            </a:pPr>
            <a:r>
              <a:rPr lang="en-US" dirty="0"/>
              <a:t> </a:t>
            </a:r>
          </a:p>
          <a:p>
            <a:pPr marL="285750" lvl="0" indent="-285750">
              <a:spcAft>
                <a:spcPts val="1200"/>
              </a:spcAft>
              <a:buFont typeface="Arial" panose="020B0604020202020204" pitchFamily="34" charset="0"/>
              <a:buChar char="•"/>
            </a:pPr>
            <a:endParaRPr lang="en-US" sz="1800" b="1" dirty="0"/>
          </a:p>
        </p:txBody>
      </p:sp>
      <p:pic>
        <p:nvPicPr>
          <p:cNvPr id="2" name="Picture 4">
            <a:extLst>
              <a:ext uri="{FF2B5EF4-FFF2-40B4-BE49-F238E27FC236}">
                <a16:creationId xmlns:a16="http://schemas.microsoft.com/office/drawing/2014/main" id="{15B8F014-AE96-4C88-844F-DF9FD262C9CD}"/>
              </a:ext>
            </a:extLst>
          </p:cNvPr>
          <p:cNvPicPr>
            <a:picLocks noChangeAspect="1"/>
          </p:cNvPicPr>
          <p:nvPr/>
        </p:nvPicPr>
        <p:blipFill rotWithShape="1">
          <a:blip r:embed="rId3"/>
          <a:srcRect b="27720"/>
          <a:stretch/>
        </p:blipFill>
        <p:spPr>
          <a:xfrm>
            <a:off x="495763" y="2132856"/>
            <a:ext cx="7570724" cy="3178884"/>
          </a:xfrm>
          <a:prstGeom prst="rect">
            <a:avLst/>
          </a:prstGeom>
        </p:spPr>
      </p:pic>
      <p:sp>
        <p:nvSpPr>
          <p:cNvPr id="11" name="Text Placeholder 2">
            <a:extLst>
              <a:ext uri="{FF2B5EF4-FFF2-40B4-BE49-F238E27FC236}">
                <a16:creationId xmlns:a16="http://schemas.microsoft.com/office/drawing/2014/main" id="{E315CFD8-FD9A-488B-B217-14E4816101BF}"/>
              </a:ext>
            </a:extLst>
          </p:cNvPr>
          <p:cNvSpPr txBox="1">
            <a:spLocks/>
          </p:cNvSpPr>
          <p:nvPr/>
        </p:nvSpPr>
        <p:spPr>
          <a:xfrm>
            <a:off x="361680" y="581208"/>
            <a:ext cx="1553580" cy="383204"/>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 typeface="Arial"/>
              <a:buNone/>
              <a:defRPr sz="1000" b="1" kern="1200">
                <a:solidFill>
                  <a:srgbClr val="395764"/>
                </a:solidFill>
                <a:latin typeface="Alte Haas Grotesk"/>
                <a:ea typeface="+mn-ea"/>
                <a:cs typeface="Alte Haas Grotesk"/>
              </a:defRPr>
            </a:lvl1pPr>
            <a:lvl2pPr marL="742950" indent="-28575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2pPr>
            <a:lvl3pPr marL="11430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3pPr>
            <a:lvl4pPr marL="16002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4pPr>
            <a:lvl5pPr marL="2057400" indent="-228600" algn="l" defTabSz="457200" rtl="0" eaLnBrk="1" latinLnBrk="0" hangingPunct="1">
              <a:spcBef>
                <a:spcPct val="20000"/>
              </a:spcBef>
              <a:buFont typeface="Arial"/>
              <a:buChar char="»"/>
              <a:defRPr sz="1000" kern="1200">
                <a:solidFill>
                  <a:schemeClr val="tx1"/>
                </a:solidFill>
                <a:latin typeface="Alte Haas Grotesk"/>
                <a:ea typeface="+mn-ea"/>
                <a:cs typeface="Alte Haas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Our People Plan for </a:t>
            </a:r>
          </a:p>
          <a:p>
            <a:r>
              <a:rPr lang="en-GB" dirty="0"/>
              <a:t>Greater Manchester</a:t>
            </a:r>
          </a:p>
        </p:txBody>
      </p:sp>
      <p:sp>
        <p:nvSpPr>
          <p:cNvPr id="3" name="TextBox 2">
            <a:extLst>
              <a:ext uri="{FF2B5EF4-FFF2-40B4-BE49-F238E27FC236}">
                <a16:creationId xmlns:a16="http://schemas.microsoft.com/office/drawing/2014/main" id="{08A283CF-82B2-4F83-8261-55B556A142E5}"/>
              </a:ext>
            </a:extLst>
          </p:cNvPr>
          <p:cNvSpPr txBox="1"/>
          <p:nvPr/>
        </p:nvSpPr>
        <p:spPr>
          <a:xfrm>
            <a:off x="2763649" y="5332288"/>
            <a:ext cx="3267182" cy="369332"/>
          </a:xfrm>
          <a:prstGeom prst="rect">
            <a:avLst/>
          </a:prstGeom>
          <a:noFill/>
        </p:spPr>
        <p:txBody>
          <a:bodyPr wrap="square" rtlCol="0">
            <a:spAutoFit/>
          </a:bodyPr>
          <a:lstStyle/>
          <a:p>
            <a:pPr algn="ctr"/>
            <a:r>
              <a:rPr lang="en-GB" b="1" dirty="0">
                <a:solidFill>
                  <a:srgbClr val="00B050"/>
                </a:solidFill>
              </a:rPr>
              <a:t>Our People Promise</a:t>
            </a:r>
          </a:p>
        </p:txBody>
      </p:sp>
    </p:spTree>
    <p:extLst>
      <p:ext uri="{BB962C8B-B14F-4D97-AF65-F5344CB8AC3E}">
        <p14:creationId xmlns:p14="http://schemas.microsoft.com/office/powerpoint/2010/main" val="171554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352</TotalTime>
  <Words>560</Words>
  <Application>Microsoft Office PowerPoint</Application>
  <PresentationFormat>On-screen Show (4:3)</PresentationFormat>
  <Paragraphs>92</Paragraphs>
  <Slides>17</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Alte Haas Grotesk</vt:lpstr>
      <vt:lpstr>Arial</vt:lpstr>
      <vt:lpstr>Calibri</vt:lpstr>
      <vt:lpstr>Symbol</vt:lpstr>
      <vt:lpstr>Clarity</vt:lpstr>
      <vt:lpstr>Presentation</vt:lpstr>
      <vt:lpstr>Developing a GM AHPs Leadership Framework</vt:lpstr>
      <vt:lpstr>JamBoard</vt:lpstr>
      <vt:lpstr>PowerPoint Presentation</vt:lpstr>
      <vt:lpstr>PowerPoint Presentation</vt:lpstr>
      <vt:lpstr>Why?</vt:lpstr>
      <vt:lpstr>National context:  AHPs into Action Framework</vt:lpstr>
      <vt:lpstr>PowerPoint Presentation</vt:lpstr>
      <vt:lpstr>PowerPoint Presentation</vt:lpstr>
      <vt:lpstr>Our People promise</vt:lpstr>
      <vt:lpstr> Strategic Leadership for Allied Health Professionals in Greater Manchester </vt:lpstr>
      <vt:lpstr>GM AHPs Leadership Profiles</vt:lpstr>
      <vt:lpstr>GM AHP Lead</vt:lpstr>
      <vt:lpstr>   Pre-requisite conditions for leadership growth</vt:lpstr>
      <vt:lpstr> Clinical Leadership: a Framework for action  January 2019 </vt:lpstr>
      <vt:lpstr>JamBoard</vt:lpstr>
      <vt:lpstr>PowerPoint Presentation</vt:lpstr>
      <vt:lpstr>JamBoard</vt:lpstr>
    </vt:vector>
  </TitlesOfParts>
  <Company>Central Manchester University Hospitals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Vivash Imrana (R0A) Manchester University NHS FT</dc:creator>
  <cp:lastModifiedBy>Anisha Beckett</cp:lastModifiedBy>
  <cp:revision>33</cp:revision>
  <dcterms:created xsi:type="dcterms:W3CDTF">2020-02-19T08:44:54Z</dcterms:created>
  <dcterms:modified xsi:type="dcterms:W3CDTF">2020-11-18T15:46:09Z</dcterms:modified>
</cp:coreProperties>
</file>